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Lst>
  <p:sldSz cy="5143500" cx="9144000"/>
  <p:notesSz cx="6858000" cy="9144000"/>
  <p:embeddedFontLst>
    <p:embeddedFont>
      <p:font typeface="Anton"/>
      <p:regular r:id="rId74"/>
    </p:embeddedFont>
    <p:embeddedFont>
      <p:font typeface="Lato"/>
      <p:regular r:id="rId75"/>
      <p:bold r:id="rId76"/>
      <p:italic r:id="rId77"/>
      <p:boldItalic r:id="rId78"/>
    </p:embeddedFont>
    <p:embeddedFont>
      <p:font typeface="Didact Gothic"/>
      <p:regular r:id="rId79"/>
    </p:embeddedFont>
    <p:embeddedFont>
      <p:font typeface="Helvetica Neue"/>
      <p:regular r:id="rId80"/>
      <p:bold r:id="rId81"/>
      <p:italic r:id="rId82"/>
      <p:boldItalic r:id="rId83"/>
    </p:embeddedFont>
    <p:embeddedFont>
      <p:font typeface="Helvetica Neue Light"/>
      <p:regular r:id="rId84"/>
      <p:bold r:id="rId85"/>
      <p:italic r:id="rId86"/>
      <p:boldItalic r:id="rId87"/>
    </p:embeddedFont>
    <p:embeddedFont>
      <p:font typeface="Comfortaa"/>
      <p:regular r:id="rId88"/>
      <p:bold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E25DEE7-91B9-42AE-B226-857049014F46}">
  <a:tblStyle styleId="{EE25DEE7-91B9-42AE-B226-857049014F46}" styleName="Table_0">
    <a:wholeTbl>
      <a:tcTxStyle>
        <a:font>
          <a:latin typeface="Arial"/>
          <a:ea typeface="Arial"/>
          <a:cs typeface="Arial"/>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2CEA5AE-04E2-407C-9BBB-3C11FCC353D9}"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HelveticaNeueLight-regular.fntdata"/><Relationship Id="rId83" Type="http://schemas.openxmlformats.org/officeDocument/2006/relationships/font" Target="fonts/HelveticaNeue-boldItalic.fntdata"/><Relationship Id="rId42" Type="http://schemas.openxmlformats.org/officeDocument/2006/relationships/slide" Target="slides/slide36.xml"/><Relationship Id="rId86" Type="http://schemas.openxmlformats.org/officeDocument/2006/relationships/font" Target="fonts/HelveticaNeueLight-italic.fntdata"/><Relationship Id="rId41" Type="http://schemas.openxmlformats.org/officeDocument/2006/relationships/slide" Target="slides/slide35.xml"/><Relationship Id="rId85" Type="http://schemas.openxmlformats.org/officeDocument/2006/relationships/font" Target="fonts/HelveticaNeueLight-bold.fntdata"/><Relationship Id="rId44" Type="http://schemas.openxmlformats.org/officeDocument/2006/relationships/slide" Target="slides/slide38.xml"/><Relationship Id="rId88" Type="http://schemas.openxmlformats.org/officeDocument/2006/relationships/font" Target="fonts/Comfortaa-regular.fntdata"/><Relationship Id="rId43" Type="http://schemas.openxmlformats.org/officeDocument/2006/relationships/slide" Target="slides/slide37.xml"/><Relationship Id="rId87" Type="http://schemas.openxmlformats.org/officeDocument/2006/relationships/font" Target="fonts/HelveticaNeueLight-boldItalic.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Comfortaa-bold.fntdata"/><Relationship Id="rId80" Type="http://schemas.openxmlformats.org/officeDocument/2006/relationships/font" Target="fonts/HelveticaNeue-regular.fntdata"/><Relationship Id="rId82" Type="http://schemas.openxmlformats.org/officeDocument/2006/relationships/font" Target="fonts/HelveticaNeue-italic.fntdata"/><Relationship Id="rId81" Type="http://schemas.openxmlformats.org/officeDocument/2006/relationships/font" Target="fonts/HelveticaNeue-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font" Target="fonts/Lato-regular.fntdata"/><Relationship Id="rId30" Type="http://schemas.openxmlformats.org/officeDocument/2006/relationships/slide" Target="slides/slide24.xml"/><Relationship Id="rId74" Type="http://schemas.openxmlformats.org/officeDocument/2006/relationships/font" Target="fonts/Anton-regular.fntdata"/><Relationship Id="rId33" Type="http://schemas.openxmlformats.org/officeDocument/2006/relationships/slide" Target="slides/slide27.xml"/><Relationship Id="rId77" Type="http://schemas.openxmlformats.org/officeDocument/2006/relationships/font" Target="fonts/Lato-italic.fntdata"/><Relationship Id="rId32" Type="http://schemas.openxmlformats.org/officeDocument/2006/relationships/slide" Target="slides/slide26.xml"/><Relationship Id="rId76" Type="http://schemas.openxmlformats.org/officeDocument/2006/relationships/font" Target="fonts/Lato-bold.fntdata"/><Relationship Id="rId35" Type="http://schemas.openxmlformats.org/officeDocument/2006/relationships/slide" Target="slides/slide29.xml"/><Relationship Id="rId79" Type="http://schemas.openxmlformats.org/officeDocument/2006/relationships/font" Target="fonts/DidactGothic-regular.fntdata"/><Relationship Id="rId34" Type="http://schemas.openxmlformats.org/officeDocument/2006/relationships/slide" Target="slides/slide28.xml"/><Relationship Id="rId78" Type="http://schemas.openxmlformats.org/officeDocument/2006/relationships/font" Target="fonts/Lato-boldItalic.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efd78a05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gefd78a057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Colocar todas las clases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efd78a0579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gefd78a0579_0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efd78a0579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efd78a0579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efd78a0579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efd78a0579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Los modelos para el desarrollo web han evolucionado mucho en la última década, existen multitud de aplicaciones, frameworks, librerías, arquitecturas y sistemas de publicación en diferentes versiones que a su vez reciben cambios o mejoran con el tiempo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fd78a0579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gefd78a0579_0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efd78a0579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efd78a0579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efd78a0579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efd78a0579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efd78a0579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gefd78a0579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slides de sólo texto con bullets.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efd78a0579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efd78a0579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slides de sólo texto con bullets.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efd78a057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efd78a057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efd78a0579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efd78a0579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efd78a057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gefd78a0579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efd78a0579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efd78a0579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efd78a0579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gefd78a0579_0_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efd78a0579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efd78a0579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efd78a0579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efd78a0579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efd78a0579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efd78a0579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efd78a0579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efd78a0579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efd78a0579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efd78a0579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efd78a0579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efd78a0579_0_2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efd78a0579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gefd78a0579_0_2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subtemas de un módulo.</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efd78a0579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efd78a0579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efd78a057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gefd78a0579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Obligatoria siempre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efd78a0579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efd78a0579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efd78a0579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efd78a0579_0_2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subtemas de un módulo.</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efd78a0579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efd78a0579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efd78a0579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efd78a0579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efd78a0579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efd78a0579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efd78a0579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efd78a0579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efd78a0579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gefd78a0579_0_3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subtemas de un módulo.</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efd78a0579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efd78a0579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efd78a0579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efd78a0579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efd78a0579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efd78a0579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efd78a057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gefd78a0579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efd78a0579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efd78a0579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efd78a0579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efd78a0579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La grilla puede ser de varios tamaños, como dijimos antes, esto va a depender de la resolución del usuario. A continuación les brindamos las medidas que utiliza el framework para reacomodar los divs con sus respectivas clases:</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efd78a0579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efd78a0579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De esta manera logramos que el elemento ocupe distintas columnas de la grilla, dependiendo de la resolución del usuario, sin agregar o modificar el archivo de estilos, lo cual ahorra mucho tiempo a la hora del ajuste responsivo.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También se pueden ocupar algunas columnas de la grilla dejando un espacio libre a los costados. Para ello se utilizan las clases con offset: </a:t>
            </a:r>
            <a:r>
              <a:rPr i="1" lang="es" sz="1200">
                <a:solidFill>
                  <a:schemeClr val="dk1"/>
                </a:solidFill>
                <a:latin typeface="Didact Gothic"/>
                <a:ea typeface="Didact Gothic"/>
                <a:cs typeface="Didact Gothic"/>
                <a:sym typeface="Didact Gothic"/>
              </a:rPr>
              <a:t>.col-md-offset-4</a:t>
            </a:r>
            <a:endParaRPr i="1"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chemeClr val="lt1"/>
              </a:highlight>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efd78a0579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efd78a0579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efd78a0579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gefd78a0579_0_3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efd78a0579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efd78a0579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efd78a0579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efd78a0579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efd78a0579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efd78a0579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efd78a0579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efd78a0579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efd78a0579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efd78a0579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efd78a057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gefd78a0579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efd78a0579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efd78a0579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efd78a0579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efd78a0579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efd78a0579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efd78a0579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efd78a0579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efd78a0579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efd78a0579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efd78a0579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09bf9701f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109bf9701f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Cuando el curso cuenta con FAQs corresponde esta slide de “Preguntas”</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efd78a0579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efd78a0579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Obligatoria siempre. A la hora del Break, entre 5 y 10 minutos. Considerar ubicar este espacio en un momento adecuado de la clase. Al volver, mostrar los resultados de la pregunta del anterior slide y generar un breve intercambio.</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efd78a0579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1" name="Google Shape;601;gefd78a0579_0_4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Momento de consolidación de aprendizajes: integrar bootstrap y maquetar</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efd78a0579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8" name="Google Shape;608;gefd78a0579_0_4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desafíos entregables. Editar el número con el número de desafío correspondiente..</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efd78a0579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7" name="Google Shape;617;gefd78a0579_0_4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efd78a057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gefd78a0579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efd78a0579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4" name="Google Shape;624;gefd78a0579_0_4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desafíos entregables. Editar el número con el número de desafío correspondiente..</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efd78a0579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gefd78a0579_0_5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efd78a0579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efd78a0579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efd78a0579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6" name="Google Shape;646;gefd78a0579_0_5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Portada de Material Ampliado</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efd78a0579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3" name="Google Shape;653;gefd78a0579_0_5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que los estudiantes puedan explorar en sus casas los recursos vistos en clase: libros, artículos, herramientas, websites, videos (ajenos a Coder)</a:t>
            </a:r>
            <a:endParaRPr>
              <a:solidFill>
                <a:schemeClr val="dk1"/>
              </a:solidFill>
            </a:endParaRPr>
          </a:p>
          <a:p>
            <a:pPr indent="0" lvl="0" marL="0" rtl="0" algn="l">
              <a:lnSpc>
                <a:spcPct val="100000"/>
              </a:lnSpc>
              <a:spcBef>
                <a:spcPts val="0"/>
              </a:spcBef>
              <a:spcAft>
                <a:spcPts val="0"/>
              </a:spcAft>
              <a:buSzPts val="1100"/>
              <a:buNone/>
            </a:pPr>
            <a:r>
              <a:rPr lang="es">
                <a:solidFill>
                  <a:schemeClr val="dk1"/>
                </a:solidFill>
              </a:rPr>
              <a:t>Enviar el contenido a integrar a </a:t>
            </a:r>
            <a:r>
              <a:rPr lang="es" u="sng">
                <a:solidFill>
                  <a:schemeClr val="hlink"/>
                </a:solidFill>
                <a:hlinkClick r:id="rId2"/>
              </a:rPr>
              <a:t>contenidos@coderhouse.com</a:t>
            </a:r>
            <a:r>
              <a:rPr lang="es">
                <a:solidFill>
                  <a:schemeClr val="dk1"/>
                </a:solidFill>
              </a:rPr>
              <a:t> para que lo podamos incluir en el Repositorio.</a:t>
            </a:r>
            <a:endParaRPr>
              <a:solidFill>
                <a:schemeClr val="dk1"/>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efd78a0579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2" name="Google Shape;662;gefd78a0579_0_5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efd78a0579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8" name="Google Shape;668;gefd78a0579_0_5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efd78a0579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efd78a0579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efd78a057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gefd78a0579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efd78a057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gefd78a0579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s"/>
              <a:t>Recurso: Cronograma del curso</a:t>
            </a:r>
            <a:br>
              <a:rPr lang="es"/>
            </a:br>
            <a:r>
              <a:rPr lang="es"/>
              <a:t>- Se muestra al</a:t>
            </a:r>
            <a:r>
              <a:rPr b="1" lang="es"/>
              <a:t> inicio</a:t>
            </a:r>
            <a:r>
              <a:rPr lang="es"/>
              <a:t> de cada clase </a:t>
            </a:r>
            <a:endParaRPr/>
          </a:p>
          <a:p>
            <a:pPr indent="0" lvl="0" marL="0" rtl="0" algn="l">
              <a:lnSpc>
                <a:spcPct val="100000"/>
              </a:lnSpc>
              <a:spcBef>
                <a:spcPts val="0"/>
              </a:spcBef>
              <a:spcAft>
                <a:spcPts val="0"/>
              </a:spcAft>
              <a:buSzPts val="1100"/>
              <a:buNone/>
            </a:pPr>
            <a:r>
              <a:rPr lang="es"/>
              <a:t>- Tiene un aspecto similar a un </a:t>
            </a:r>
            <a:r>
              <a:rPr b="1" lang="es"/>
              <a:t>calendario.</a:t>
            </a:r>
            <a:br>
              <a:rPr lang="es"/>
            </a:br>
            <a:r>
              <a:rPr lang="es"/>
              <a:t>- Resume rápidamente: título de la clase, número y contenidos que abarca</a:t>
            </a:r>
            <a:endParaRPr/>
          </a:p>
          <a:p>
            <a:pPr indent="0" lvl="0" marL="0" rtl="0" algn="l">
              <a:lnSpc>
                <a:spcPct val="100000"/>
              </a:lnSpc>
              <a:spcBef>
                <a:spcPts val="0"/>
              </a:spcBef>
              <a:spcAft>
                <a:spcPts val="0"/>
              </a:spcAft>
              <a:buSzPts val="1100"/>
              <a:buNone/>
            </a:pPr>
            <a:r>
              <a:rPr lang="es"/>
              <a:t>- Guía rápida tanto para docentes, como para estudiantes.</a:t>
            </a:r>
            <a:br>
              <a:rPr lang="es"/>
            </a:br>
            <a:r>
              <a:rPr lang="es"/>
              <a:t>- Para mayor ubicación en el curso, también muestra en un tamaño más pequeño lo sucedido la clase anterior y la siguiente.</a:t>
            </a:r>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-Ubicar en el interior de cada clase aquellas cuestiones destacadas con las cuales se encontrará el alumno y con su respectivo nombre:</a:t>
            </a:r>
            <a:r>
              <a:rPr b="1" lang="es">
                <a:solidFill>
                  <a:schemeClr val="dk1"/>
                </a:solidFill>
              </a:rPr>
              <a:t> desafíos, entregables de proyecto, actividades colaborativas o  ejemplos en vivo.</a:t>
            </a:r>
            <a:endParaRPr b="1"/>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fd78a0579_0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efd78a0579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Entrevistas Modalidad online</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Duración estimada: </a:t>
            </a:r>
            <a:r>
              <a:rPr lang="es" sz="1400">
                <a:solidFill>
                  <a:schemeClr val="dk1"/>
                </a:solidFill>
                <a:latin typeface="Helvetica Neue"/>
                <a:ea typeface="Helvetica Neue"/>
                <a:cs typeface="Helvetica Neue"/>
                <a:sym typeface="Helvetica Neue"/>
              </a:rPr>
              <a:t>15 MINUTOS PARA CREAR EL CUESTIONARIO Y 1 HORA PARA REALIZAR LAS ENTREVISTAS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Espacio: </a:t>
            </a:r>
            <a:r>
              <a:rPr lang="es" sz="1400">
                <a:solidFill>
                  <a:schemeClr val="dk1"/>
                </a:solidFill>
                <a:latin typeface="Helvetica Neue"/>
                <a:ea typeface="Helvetica Neue"/>
                <a:cs typeface="Helvetica Neue"/>
                <a:sym typeface="Helvetica Neue"/>
              </a:rPr>
              <a:t>Breakout Rooms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Consigna: </a:t>
            </a:r>
            <a:r>
              <a:rPr lang="es" sz="1400">
                <a:solidFill>
                  <a:schemeClr val="dk1"/>
                </a:solidFill>
                <a:latin typeface="Helvetica Neue"/>
                <a:ea typeface="Helvetica Neue"/>
                <a:cs typeface="Helvetica Neue"/>
                <a:sym typeface="Helvetica Neue"/>
              </a:rPr>
              <a:t>Cada estudiantes irá a la sala con su tutor y tendrán 5 minutos para realizar la entrevista. Respetar el tiempo para qué todos puedan participar. La idea es practicar la dinámica. Al final de la dinámica hacer un cierre de aciertos y problemas generales qué haya observado. Respetar los tiempos para que todos puedan participar.</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NOTA: </a:t>
            </a:r>
            <a:r>
              <a:rPr lang="es" sz="1400">
                <a:solidFill>
                  <a:schemeClr val="dk1"/>
                </a:solidFill>
                <a:latin typeface="Helvetica Neue"/>
                <a:ea typeface="Helvetica Neue"/>
                <a:cs typeface="Helvetica Neue"/>
                <a:sym typeface="Helvetica Neue"/>
              </a:rPr>
              <a:t>El tutor guiará la actividad e intervendrá de ser necesario durante la entrevista. Pueden usar el “Documento Guía” que se encuentra en la carpeta de la clase para guiar la entrevista.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¿Cómo llevar adelante la actividad?</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1: </a:t>
            </a:r>
            <a:r>
              <a:rPr lang="es" sz="1400">
                <a:solidFill>
                  <a:schemeClr val="dk1"/>
                </a:solidFill>
                <a:latin typeface="Helvetica Neue"/>
                <a:ea typeface="Helvetica Neue"/>
                <a:cs typeface="Helvetica Neue"/>
                <a:sym typeface="Helvetica Neue"/>
              </a:rPr>
              <a:t>Dar la consiga y pactar el tiempo que durará la actividad.</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2: </a:t>
            </a:r>
            <a:r>
              <a:rPr lang="es" sz="1400">
                <a:solidFill>
                  <a:schemeClr val="dk1"/>
                </a:solidFill>
                <a:latin typeface="Helvetica Neue"/>
                <a:ea typeface="Helvetica Neue"/>
                <a:cs typeface="Helvetica Neue"/>
                <a:sym typeface="Helvetica Neue"/>
              </a:rPr>
              <a:t>Cada alumno tendrá un total de 15 minutos para pensar las preguntas a realizar. Tener presente generar preguntas que inviten a empatizar con los usuarios y así obtener respuesta de valor. Más preguntas abiertas y menos preguntas cerradas. En este punto se puede ayudar de la guía entregada.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3:</a:t>
            </a:r>
            <a:r>
              <a:rPr lang="es" sz="1400">
                <a:solidFill>
                  <a:schemeClr val="dk1"/>
                </a:solidFill>
                <a:latin typeface="Helvetica Neue"/>
                <a:ea typeface="Helvetica Neue"/>
                <a:cs typeface="Helvetica Neue"/>
                <a:sym typeface="Helvetica Neue"/>
              </a:rPr>
              <a:t> Ir a los breakouts room. En este punto, para una mejor organización, solicitar a los alumnos que se coloquen en el nombre la inicial de su tutor (ej: si el nombre del tutor es Lucas deberá colocarse (L). En caso de repetirse nombres usar la siguiente letra también.</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3: </a:t>
            </a:r>
            <a:r>
              <a:rPr lang="es" sz="1400">
                <a:solidFill>
                  <a:schemeClr val="dk1"/>
                </a:solidFill>
                <a:latin typeface="Helvetica Neue"/>
                <a:ea typeface="Helvetica Neue"/>
                <a:cs typeface="Helvetica Neue"/>
                <a:sym typeface="Helvetica Neue"/>
              </a:rPr>
              <a:t>Cada grupo, guiado por el tutor, comenzará la actividad. Cada estudiante tendrá entre 4 y 5 minutos para ser moderador o usuario. El moderador preguntará sin condicionar ni comprometer al usuario, obteniendo respuestas a las preguntas solicitadas. El docente/tutor será el encargado de corregir si el entrevistador/moderador está condicionando o no sirven (dentro del contexto) las preguntas realizadas. En ese tiempo los demás deben tomar nota de aquellos aspectos que se pueden mejorar del entrevistador o del cuestionario en función de las buenas prácticas vistas en clase.</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4: </a:t>
            </a:r>
            <a:r>
              <a:rPr lang="es" sz="1400">
                <a:solidFill>
                  <a:schemeClr val="dk1"/>
                </a:solidFill>
                <a:latin typeface="Helvetica Neue"/>
                <a:ea typeface="Helvetica Neue"/>
                <a:cs typeface="Helvetica Neue"/>
                <a:sym typeface="Helvetica Neue"/>
              </a:rPr>
              <a:t>Al final de la dinámica hacer un cierre de aciertos y problemas generales qué haya observado. </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5: </a:t>
            </a:r>
            <a:r>
              <a:rPr lang="es" sz="1400">
                <a:solidFill>
                  <a:schemeClr val="dk1"/>
                </a:solidFill>
                <a:latin typeface="Helvetica Neue"/>
                <a:ea typeface="Helvetica Neue"/>
                <a:cs typeface="Helvetica Neue"/>
                <a:sym typeface="Helvetica Neue"/>
              </a:rPr>
              <a:t>Finalizada esta primera parte se volverá al Zoom General.</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6: </a:t>
            </a:r>
            <a:r>
              <a:rPr lang="es" sz="1400">
                <a:solidFill>
                  <a:schemeClr val="dk1"/>
                </a:solidFill>
                <a:latin typeface="Helvetica Neue"/>
                <a:ea typeface="Helvetica Neue"/>
                <a:cs typeface="Helvetica Neue"/>
                <a:sym typeface="Helvetica Neue"/>
              </a:rPr>
              <a:t>El docente hará una cierre de la actividad.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OBJECT_1">
    <p:bg>
      <p:bgPr>
        <a:solidFill>
          <a:schemeClr val="lt1"/>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0" l="0" r="0" t="0"/>
          <a:stretch/>
        </p:blipFill>
        <p:spPr>
          <a:xfrm>
            <a:off x="0" y="0"/>
            <a:ext cx="9144002" cy="5141975"/>
          </a:xfrm>
          <a:prstGeom prst="rect">
            <a:avLst/>
          </a:prstGeom>
          <a:noFill/>
          <a:ln>
            <a:noFill/>
          </a:ln>
        </p:spPr>
      </p:pic>
      <p:sp>
        <p:nvSpPr>
          <p:cNvPr id="52" name="Google Shape;52;p13"/>
          <p:cNvSpPr txBox="1"/>
          <p:nvPr>
            <p:ph type="ctrTitle"/>
          </p:nvPr>
        </p:nvSpPr>
        <p:spPr>
          <a:xfrm>
            <a:off x="1513682" y="2730701"/>
            <a:ext cx="6116700" cy="6462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2800"/>
              <a:buNone/>
              <a:defRPr b="0" i="1" sz="4200">
                <a:solidFill>
                  <a:schemeClr val="dk1"/>
                </a:solidFill>
                <a:latin typeface="Anton"/>
                <a:ea typeface="Anton"/>
                <a:cs typeface="Anton"/>
                <a:sym typeface="Anto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3" name="Google Shape;53;p13"/>
          <p:cNvSpPr txBox="1"/>
          <p:nvPr>
            <p:ph idx="1" type="subTitle"/>
          </p:nvPr>
        </p:nvSpPr>
        <p:spPr>
          <a:xfrm>
            <a:off x="1513682" y="2730701"/>
            <a:ext cx="6116700" cy="6462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800"/>
              <a:buNone/>
              <a:defRPr b="0" i="1" sz="4200">
                <a:solidFill>
                  <a:schemeClr val="dk1"/>
                </a:solidFill>
                <a:latin typeface="Anton"/>
                <a:ea typeface="Anton"/>
                <a:cs typeface="Anton"/>
                <a:sym typeface="Anton"/>
              </a:defRPr>
            </a:lvl1pPr>
            <a:lvl2pPr lvl="1" rtl="0" algn="l">
              <a:spcBef>
                <a:spcPts val="1200"/>
              </a:spcBef>
              <a:spcAft>
                <a:spcPts val="0"/>
              </a:spcAft>
              <a:buSzPts val="1400"/>
              <a:buNone/>
              <a:defRPr/>
            </a:lvl2pPr>
            <a:lvl3pPr lvl="2" rtl="0" algn="l">
              <a:spcBef>
                <a:spcPts val="1200"/>
              </a:spcBef>
              <a:spcAft>
                <a:spcPts val="0"/>
              </a:spcAft>
              <a:buSzPts val="1400"/>
              <a:buNone/>
              <a:defRPr/>
            </a:lvl3pPr>
            <a:lvl4pPr lvl="3" rtl="0" algn="l">
              <a:spcBef>
                <a:spcPts val="1200"/>
              </a:spcBef>
              <a:spcAft>
                <a:spcPts val="0"/>
              </a:spcAft>
              <a:buSzPts val="1400"/>
              <a:buNone/>
              <a:defRPr/>
            </a:lvl4pPr>
            <a:lvl5pPr lvl="4" rtl="0" algn="l">
              <a:spcBef>
                <a:spcPts val="1200"/>
              </a:spcBef>
              <a:spcAft>
                <a:spcPts val="0"/>
              </a:spcAft>
              <a:buSzPts val="1400"/>
              <a:buNone/>
              <a:defRPr/>
            </a:lvl5pPr>
            <a:lvl6pPr lvl="5" rtl="0" algn="l">
              <a:spcBef>
                <a:spcPts val="1200"/>
              </a:spcBef>
              <a:spcAft>
                <a:spcPts val="0"/>
              </a:spcAft>
              <a:buSzPts val="1400"/>
              <a:buNone/>
              <a:defRPr/>
            </a:lvl6pPr>
            <a:lvl7pPr lvl="6" rtl="0" algn="l">
              <a:spcBef>
                <a:spcPts val="1200"/>
              </a:spcBef>
              <a:spcAft>
                <a:spcPts val="0"/>
              </a:spcAft>
              <a:buSzPts val="1400"/>
              <a:buNone/>
              <a:defRPr/>
            </a:lvl7pPr>
            <a:lvl8pPr lvl="7" rtl="0" algn="l">
              <a:spcBef>
                <a:spcPts val="1200"/>
              </a:spcBef>
              <a:spcAft>
                <a:spcPts val="0"/>
              </a:spcAft>
              <a:buSzPts val="1400"/>
              <a:buNone/>
              <a:defRPr/>
            </a:lvl8pPr>
            <a:lvl9pPr lvl="8" rtl="0" algn="l">
              <a:spcBef>
                <a:spcPts val="1200"/>
              </a:spcBef>
              <a:spcAft>
                <a:spcPts val="1200"/>
              </a:spcAft>
              <a:buSzPts val="1400"/>
              <a:buNone/>
              <a:defRPr/>
            </a:lvl9pPr>
          </a:lstStyle>
          <a:p/>
        </p:txBody>
      </p:sp>
      <p:sp>
        <p:nvSpPr>
          <p:cNvPr id="54" name="Google Shape;54;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lnSpc>
                <a:spcPct val="100000"/>
              </a:lnSpc>
              <a:spcBef>
                <a:spcPts val="0"/>
              </a:spcBef>
              <a:spcAft>
                <a:spcPts val="0"/>
              </a:spcAft>
              <a:buSzPts val="1400"/>
              <a:buNone/>
              <a:defRPr>
                <a:solidFill>
                  <a:srgbClr val="88888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5" name="Google Shape;55;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400"/>
              <a:buNone/>
              <a:defRPr>
                <a:solidFill>
                  <a:srgbClr val="88888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6" name="Google Shape;56;p13"/>
          <p:cNvSpPr txBox="1"/>
          <p:nvPr>
            <p:ph idx="12" type="sldNum"/>
          </p:nvPr>
        </p:nvSpPr>
        <p:spPr>
          <a:xfrm>
            <a:off x="6583680" y="4783455"/>
            <a:ext cx="2103000" cy="153900"/>
          </a:xfrm>
          <a:prstGeom prst="rect">
            <a:avLst/>
          </a:prstGeom>
          <a:noFill/>
          <a:ln>
            <a:noFill/>
          </a:ln>
        </p:spPr>
        <p:txBody>
          <a:bodyPr anchorCtr="0" anchor="t" bIns="0" lIns="0" spcFirstLastPara="1" rIns="0" wrap="square" tIns="0">
            <a:spAutoFit/>
          </a:bodyPr>
          <a:lstStyle>
            <a:lvl1pPr indent="0" lvl="0" marL="0" rtl="0" algn="r">
              <a:lnSpc>
                <a:spcPct val="100000"/>
              </a:lnSpc>
              <a:spcBef>
                <a:spcPts val="0"/>
              </a:spcBef>
              <a:spcAft>
                <a:spcPts val="0"/>
              </a:spcAft>
              <a:buNone/>
              <a:defRPr>
                <a:solidFill>
                  <a:srgbClr val="888888"/>
                </a:solidFill>
              </a:defRPr>
            </a:lvl1pPr>
            <a:lvl2pPr indent="0" lvl="1" marL="0" rtl="0" algn="r">
              <a:lnSpc>
                <a:spcPct val="100000"/>
              </a:lnSpc>
              <a:spcBef>
                <a:spcPts val="0"/>
              </a:spcBef>
              <a:spcAft>
                <a:spcPts val="0"/>
              </a:spcAft>
              <a:buNone/>
              <a:defRPr>
                <a:solidFill>
                  <a:srgbClr val="888888"/>
                </a:solidFill>
              </a:defRPr>
            </a:lvl2pPr>
            <a:lvl3pPr indent="0" lvl="2" marL="0" rtl="0" algn="r">
              <a:lnSpc>
                <a:spcPct val="100000"/>
              </a:lnSpc>
              <a:spcBef>
                <a:spcPts val="0"/>
              </a:spcBef>
              <a:spcAft>
                <a:spcPts val="0"/>
              </a:spcAft>
              <a:buNone/>
              <a:defRPr>
                <a:solidFill>
                  <a:srgbClr val="888888"/>
                </a:solidFill>
              </a:defRPr>
            </a:lvl3pPr>
            <a:lvl4pPr indent="0" lvl="3" marL="0" rtl="0" algn="r">
              <a:lnSpc>
                <a:spcPct val="100000"/>
              </a:lnSpc>
              <a:spcBef>
                <a:spcPts val="0"/>
              </a:spcBef>
              <a:spcAft>
                <a:spcPts val="0"/>
              </a:spcAft>
              <a:buNone/>
              <a:defRPr>
                <a:solidFill>
                  <a:srgbClr val="888888"/>
                </a:solidFill>
              </a:defRPr>
            </a:lvl4pPr>
            <a:lvl5pPr indent="0" lvl="4" marL="0" rtl="0" algn="r">
              <a:lnSpc>
                <a:spcPct val="100000"/>
              </a:lnSpc>
              <a:spcBef>
                <a:spcPts val="0"/>
              </a:spcBef>
              <a:spcAft>
                <a:spcPts val="0"/>
              </a:spcAft>
              <a:buNone/>
              <a:defRPr>
                <a:solidFill>
                  <a:srgbClr val="888888"/>
                </a:solidFill>
              </a:defRPr>
            </a:lvl5pPr>
            <a:lvl6pPr indent="0" lvl="5" marL="0" rtl="0" algn="r">
              <a:lnSpc>
                <a:spcPct val="100000"/>
              </a:lnSpc>
              <a:spcBef>
                <a:spcPts val="0"/>
              </a:spcBef>
              <a:spcAft>
                <a:spcPts val="0"/>
              </a:spcAft>
              <a:buNone/>
              <a:defRPr>
                <a:solidFill>
                  <a:srgbClr val="888888"/>
                </a:solidFill>
              </a:defRPr>
            </a:lvl6pPr>
            <a:lvl7pPr indent="0" lvl="6" marL="0" rtl="0" algn="r">
              <a:lnSpc>
                <a:spcPct val="100000"/>
              </a:lnSpc>
              <a:spcBef>
                <a:spcPts val="0"/>
              </a:spcBef>
              <a:spcAft>
                <a:spcPts val="0"/>
              </a:spcAft>
              <a:buNone/>
              <a:defRPr>
                <a:solidFill>
                  <a:srgbClr val="888888"/>
                </a:solidFill>
              </a:defRPr>
            </a:lvl7pPr>
            <a:lvl8pPr indent="0" lvl="7" marL="0" rtl="0" algn="r">
              <a:lnSpc>
                <a:spcPct val="100000"/>
              </a:lnSpc>
              <a:spcBef>
                <a:spcPts val="0"/>
              </a:spcBef>
              <a:spcAft>
                <a:spcPts val="0"/>
              </a:spcAft>
              <a:buNone/>
              <a:defRPr>
                <a:solidFill>
                  <a:srgbClr val="888888"/>
                </a:solidFill>
              </a:defRPr>
            </a:lvl8pPr>
            <a:lvl9pPr indent="0" lvl="8" marL="0" rtl="0" algn="r">
              <a:lnSpc>
                <a:spcPct val="100000"/>
              </a:lnSpc>
              <a:spcBef>
                <a:spcPts val="0"/>
              </a:spcBef>
              <a:spcAft>
                <a:spcPts val="0"/>
              </a:spcAft>
              <a:buNone/>
              <a:defRPr>
                <a:solidFill>
                  <a:srgbClr val="888888"/>
                </a:solidFill>
              </a:defRPr>
            </a:lvl9pPr>
          </a:lstStyle>
          <a:p>
            <a:pPr indent="0" lvl="0" marL="0" rtl="0" algn="r">
              <a:spcBef>
                <a:spcPts val="0"/>
              </a:spcBef>
              <a:spcAft>
                <a:spcPts val="0"/>
              </a:spcAft>
              <a:buNone/>
            </a:pPr>
            <a:fld id="{00000000-1234-1234-1234-123412341234}" type="slidenum">
              <a:rPr lang="es"/>
              <a:t>‹#›</a:t>
            </a:fld>
            <a:endParaRPr b="0" i="0" sz="1400" u="none" cap="none" strike="noStrike">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57" name="Shape 57"/>
        <p:cNvGrpSpPr/>
        <p:nvPr/>
      </p:nvGrpSpPr>
      <p:grpSpPr>
        <a:xfrm>
          <a:off x="0" y="0"/>
          <a:ext cx="0" cy="0"/>
          <a:chOff x="0" y="0"/>
          <a:chExt cx="0" cy="0"/>
        </a:xfrm>
      </p:grpSpPr>
      <p:pic>
        <p:nvPicPr>
          <p:cNvPr id="58" name="Google Shape;58;p14"/>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7.png"/><Relationship Id="rId4" Type="http://schemas.openxmlformats.org/officeDocument/2006/relationships/image" Target="../media/image29.jpg"/><Relationship Id="rId5" Type="http://schemas.openxmlformats.org/officeDocument/2006/relationships/image" Target="../media/image68.png"/><Relationship Id="rId6"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1.jp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26.png"/><Relationship Id="rId5" Type="http://schemas.openxmlformats.org/officeDocument/2006/relationships/hyperlink" Target="https://www.arweb.co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34.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hyperlink" Target="https://v4-alpha.getbootstrap.com/getting-started/browsers-devices/" TargetMode="External"/><Relationship Id="rId5"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hyperlink" Target="https://plataforma.coderhouse.com/video-tutoriales" TargetMode="External"/><Relationship Id="rId5"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hyperlink" Target="https://codepen.io/anon/pen/BYyGKd/" TargetMode="External"/><Relationship Id="rId5"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7.png"/><Relationship Id="rId4" Type="http://schemas.openxmlformats.org/officeDocument/2006/relationships/image" Target="../media/image36.jpg"/><Relationship Id="rId5" Type="http://schemas.openxmlformats.org/officeDocument/2006/relationships/hyperlink" Target="https://getbootstrap.com/docs/4.0/getting-started/download/"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7.png"/><Relationship Id="rId4" Type="http://schemas.openxmlformats.org/officeDocument/2006/relationships/image" Target="../media/image38.gif"/><Relationship Id="rId5" Type="http://schemas.openxmlformats.org/officeDocument/2006/relationships/image" Target="../media/image44.png"/><Relationship Id="rId6"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42.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7.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9.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7.png"/><Relationship Id="rId4" Type="http://schemas.openxmlformats.org/officeDocument/2006/relationships/hyperlink" Target="http://getbootstrap.com/css/#type" TargetMode="External"/><Relationship Id="rId5" Type="http://schemas.openxmlformats.org/officeDocument/2006/relationships/image" Target="../media/image43.png"/><Relationship Id="rId6" Type="http://schemas.openxmlformats.org/officeDocument/2006/relationships/hyperlink" Target="http://getbootstrap.com/css/#typ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7.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5.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7.pn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7.png"/><Relationship Id="rId4" Type="http://schemas.openxmlformats.org/officeDocument/2006/relationships/image" Target="../media/image4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7.png"/><Relationship Id="rId4" Type="http://schemas.openxmlformats.org/officeDocument/2006/relationships/image" Target="../media/image50.png"/><Relationship Id="rId5"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7.png"/><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7.png"/><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7.png"/><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7.png"/><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7.png"/><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7.png"/><Relationship Id="rId4" Type="http://schemas.openxmlformats.org/officeDocument/2006/relationships/image" Target="../media/image58.png"/><Relationship Id="rId5" Type="http://schemas.openxmlformats.org/officeDocument/2006/relationships/image" Target="../media/image62.png"/><Relationship Id="rId6" Type="http://schemas.openxmlformats.org/officeDocument/2006/relationships/image" Target="../media/image6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7.png"/><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7.png"/><Relationship Id="rId4" Type="http://schemas.openxmlformats.org/officeDocument/2006/relationships/image" Target="../media/image5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7.png"/><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7.png"/><Relationship Id="rId4" Type="http://schemas.openxmlformats.org/officeDocument/2006/relationships/image" Target="../media/image61.png"/><Relationship Id="rId5" Type="http://schemas.openxmlformats.org/officeDocument/2006/relationships/hyperlink" Target="https://www.w3schools.com/bootstrap4/bootstrap_button_groups.asp"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7.png"/><Relationship Id="rId4" Type="http://schemas.openxmlformats.org/officeDocument/2006/relationships/image" Target="../media/image6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7.png"/><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60.png"/><Relationship Id="rId4" Type="http://schemas.openxmlformats.org/officeDocument/2006/relationships/hyperlink" Target="https://view.genial.ly/61a7993f3ef3cf0dac4e4b9c/interactive-content-faqs-desarrollo-web"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7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69.png"/><Relationship Id="rId4" Type="http://schemas.openxmlformats.org/officeDocument/2006/relationships/image" Target="../media/image6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5.png"/><Relationship Id="rId4" Type="http://schemas.openxmlformats.org/officeDocument/2006/relationships/image" Target="../media/image7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5.png"/><Relationship Id="rId4" Type="http://schemas.openxmlformats.org/officeDocument/2006/relationships/image" Target="../media/image7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5.png"/><Relationship Id="rId4" Type="http://schemas.openxmlformats.org/officeDocument/2006/relationships/image" Target="../media/image1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5.png"/><Relationship Id="rId4" Type="http://schemas.openxmlformats.org/officeDocument/2006/relationships/image" Target="../media/image7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80.png"/><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hyperlink" Target="https://www.w3schools.com/bootstrap4/default.asp" TargetMode="External"/><Relationship Id="rId4" Type="http://schemas.openxmlformats.org/officeDocument/2006/relationships/image" Target="../media/image5.png"/><Relationship Id="rId5" Type="http://schemas.openxmlformats.org/officeDocument/2006/relationships/image" Target="../media/image79.png"/><Relationship Id="rId6" Type="http://schemas.openxmlformats.org/officeDocument/2006/relationships/image" Target="../media/image8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7.png"/><Relationship Id="rId4" Type="http://schemas.openxmlformats.org/officeDocument/2006/relationships/image" Target="../media/image7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6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8.png"/><Relationship Id="rId7"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docs.google.com/document/d/19AklN151WrZ5qWPiJIEvkPS3FpZsefPZZlRAl9SIYPc/edit" TargetMode="External"/><Relationship Id="rId4" Type="http://schemas.openxmlformats.org/officeDocument/2006/relationships/image" Target="../media/image6.png"/><Relationship Id="rId5" Type="http://schemas.openxmlformats.org/officeDocument/2006/relationships/image" Target="../media/image20.png"/><Relationship Id="rId6" Type="http://schemas.openxmlformats.org/officeDocument/2006/relationships/image" Target="../media/image24.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2" name="Shape 62"/>
        <p:cNvGrpSpPr/>
        <p:nvPr/>
      </p:nvGrpSpPr>
      <p:grpSpPr>
        <a:xfrm>
          <a:off x="0" y="0"/>
          <a:ext cx="0" cy="0"/>
          <a:chOff x="0" y="0"/>
          <a:chExt cx="0" cy="0"/>
        </a:xfrm>
      </p:grpSpPr>
      <p:sp>
        <p:nvSpPr>
          <p:cNvPr id="63" name="Google Shape;63;p15"/>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64" name="Google Shape;64;p15"/>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65" name="Google Shape;65;p15"/>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2" name="Shape 192"/>
        <p:cNvGrpSpPr/>
        <p:nvPr/>
      </p:nvGrpSpPr>
      <p:grpSpPr>
        <a:xfrm>
          <a:off x="0" y="0"/>
          <a:ext cx="0" cy="0"/>
          <a:chOff x="0" y="0"/>
          <a:chExt cx="0" cy="0"/>
        </a:xfrm>
      </p:grpSpPr>
      <p:sp>
        <p:nvSpPr>
          <p:cNvPr id="193" name="Google Shape;193;p24"/>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LIBRERÍAS Y FRAMEWORKS</a:t>
            </a:r>
            <a:endParaRPr i="1" sz="3600">
              <a:solidFill>
                <a:srgbClr val="E0FF00"/>
              </a:solidFill>
              <a:latin typeface="Anton"/>
              <a:ea typeface="Anton"/>
              <a:cs typeface="Anton"/>
              <a:sym typeface="Anto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97" name="Shape 197"/>
        <p:cNvGrpSpPr/>
        <p:nvPr/>
      </p:nvGrpSpPr>
      <p:grpSpPr>
        <a:xfrm>
          <a:off x="0" y="0"/>
          <a:ext cx="0" cy="0"/>
          <a:chOff x="0" y="0"/>
          <a:chExt cx="0" cy="0"/>
        </a:xfrm>
      </p:grpSpPr>
      <p:sp>
        <p:nvSpPr>
          <p:cNvPr id="198" name="Google Shape;198;p25"/>
          <p:cNvSpPr/>
          <p:nvPr/>
        </p:nvSpPr>
        <p:spPr>
          <a:xfrm>
            <a:off x="0" y="0"/>
            <a:ext cx="4379400" cy="5143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9" name="Google Shape;199;p2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00" name="Google Shape;200;p25"/>
          <p:cNvSpPr txBox="1"/>
          <p:nvPr/>
        </p:nvSpPr>
        <p:spPr>
          <a:xfrm>
            <a:off x="4807075" y="1318763"/>
            <a:ext cx="3970200" cy="1678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Es una </a:t>
            </a:r>
            <a:r>
              <a:rPr lang="es" sz="1800">
                <a:solidFill>
                  <a:schemeClr val="dk1"/>
                </a:solidFill>
                <a:highlight>
                  <a:srgbClr val="E0FF00"/>
                </a:highlight>
                <a:latin typeface="Helvetica Neue Light"/>
                <a:ea typeface="Helvetica Neue Light"/>
                <a:cs typeface="Helvetica Neue Light"/>
                <a:sym typeface="Helvetica Neue Light"/>
              </a:rPr>
              <a:t>colección de elementos</a:t>
            </a:r>
            <a:r>
              <a:rPr lang="es" sz="1800">
                <a:solidFill>
                  <a:schemeClr val="dk1"/>
                </a:solidFill>
                <a:latin typeface="Helvetica Neue Light"/>
                <a:ea typeface="Helvetica Neue Light"/>
                <a:cs typeface="Helvetica Neue Light"/>
                <a:sym typeface="Helvetica Neue Light"/>
              </a:rPr>
              <a:t>, un </a:t>
            </a:r>
            <a:r>
              <a:rPr b="1" lang="es" sz="1800">
                <a:solidFill>
                  <a:schemeClr val="dk1"/>
                </a:solidFill>
                <a:latin typeface="Helvetica Neue"/>
                <a:ea typeface="Helvetica Neue"/>
                <a:cs typeface="Helvetica Neue"/>
                <a:sym typeface="Helvetica Neue"/>
              </a:rPr>
              <a:t>conjunto de rutinas</a:t>
            </a:r>
            <a:r>
              <a:rPr lang="es" sz="1800">
                <a:solidFill>
                  <a:schemeClr val="dk1"/>
                </a:solidFill>
                <a:latin typeface="Helvetica Neue Light"/>
                <a:ea typeface="Helvetica Neue Light"/>
                <a:cs typeface="Helvetica Neue Light"/>
                <a:sym typeface="Helvetica Neue Light"/>
              </a:rPr>
              <a:t>, en este caso </a:t>
            </a:r>
            <a:r>
              <a:rPr b="1" lang="es" sz="1800">
                <a:solidFill>
                  <a:schemeClr val="dk1"/>
                </a:solidFill>
                <a:latin typeface="Helvetica Neue"/>
                <a:ea typeface="Helvetica Neue"/>
                <a:cs typeface="Helvetica Neue"/>
                <a:sym typeface="Helvetica Neue"/>
              </a:rPr>
              <a:t>código</a:t>
            </a:r>
            <a:r>
              <a:rPr lang="es" sz="1800">
                <a:solidFill>
                  <a:schemeClr val="dk1"/>
                </a:solidFill>
                <a:latin typeface="Helvetica Neue Light"/>
                <a:ea typeface="Helvetica Neue Light"/>
                <a:cs typeface="Helvetica Neue Light"/>
                <a:sym typeface="Helvetica Neue Light"/>
              </a:rPr>
              <a:t>, que suelen tener un propósito concreto.</a:t>
            </a:r>
            <a:endParaRPr sz="1800">
              <a:solidFill>
                <a:schemeClr val="dk1"/>
              </a:solidFill>
              <a:latin typeface="Helvetica Neue Light"/>
              <a:ea typeface="Helvetica Neue Light"/>
              <a:cs typeface="Helvetica Neue Light"/>
              <a:sym typeface="Helvetica Neue Light"/>
            </a:endParaRPr>
          </a:p>
        </p:txBody>
      </p:sp>
      <p:sp>
        <p:nvSpPr>
          <p:cNvPr id="201" name="Google Shape;201;p25"/>
          <p:cNvSpPr txBox="1"/>
          <p:nvPr/>
        </p:nvSpPr>
        <p:spPr>
          <a:xfrm>
            <a:off x="4459225" y="318438"/>
            <a:ext cx="46659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4300">
                <a:solidFill>
                  <a:schemeClr val="dk1"/>
                </a:solidFill>
                <a:latin typeface="Anton"/>
                <a:ea typeface="Anton"/>
                <a:cs typeface="Anton"/>
                <a:sym typeface="Anton"/>
              </a:rPr>
              <a:t>LIBRERÍA</a:t>
            </a:r>
            <a:endParaRPr i="1" sz="4300">
              <a:latin typeface="Anton"/>
              <a:ea typeface="Anton"/>
              <a:cs typeface="Anton"/>
              <a:sym typeface="Anton"/>
            </a:endParaRPr>
          </a:p>
        </p:txBody>
      </p:sp>
      <p:pic>
        <p:nvPicPr>
          <p:cNvPr id="202" name="Google Shape;202;p25"/>
          <p:cNvPicPr preferRelativeResize="0"/>
          <p:nvPr/>
        </p:nvPicPr>
        <p:blipFill rotWithShape="1">
          <a:blip r:embed="rId4">
            <a:alphaModFix/>
          </a:blip>
          <a:srcRect b="36815" l="15534" r="11430" t="24622"/>
          <a:stretch/>
        </p:blipFill>
        <p:spPr>
          <a:xfrm>
            <a:off x="488375" y="1917150"/>
            <a:ext cx="3260749" cy="897900"/>
          </a:xfrm>
          <a:prstGeom prst="rect">
            <a:avLst/>
          </a:prstGeom>
          <a:noFill/>
          <a:ln>
            <a:noFill/>
          </a:ln>
        </p:spPr>
      </p:pic>
      <p:pic>
        <p:nvPicPr>
          <p:cNvPr id="203" name="Google Shape;203;p25"/>
          <p:cNvPicPr preferRelativeResize="0"/>
          <p:nvPr/>
        </p:nvPicPr>
        <p:blipFill>
          <a:blip r:embed="rId5">
            <a:alphaModFix/>
          </a:blip>
          <a:stretch>
            <a:fillRect/>
          </a:stretch>
        </p:blipFill>
        <p:spPr>
          <a:xfrm>
            <a:off x="349600" y="3443802"/>
            <a:ext cx="3758194" cy="808851"/>
          </a:xfrm>
          <a:prstGeom prst="rect">
            <a:avLst/>
          </a:prstGeom>
          <a:noFill/>
          <a:ln>
            <a:noFill/>
          </a:ln>
        </p:spPr>
      </p:pic>
      <p:pic>
        <p:nvPicPr>
          <p:cNvPr id="204" name="Google Shape;204;p25"/>
          <p:cNvPicPr preferRelativeResize="0"/>
          <p:nvPr/>
        </p:nvPicPr>
        <p:blipFill rotWithShape="1">
          <a:blip r:embed="rId6">
            <a:alphaModFix/>
          </a:blip>
          <a:srcRect b="18800" l="0" r="0" t="27019"/>
          <a:stretch/>
        </p:blipFill>
        <p:spPr>
          <a:xfrm>
            <a:off x="716800" y="456425"/>
            <a:ext cx="2762250" cy="897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08" name="Shape 208"/>
        <p:cNvGrpSpPr/>
        <p:nvPr/>
      </p:nvGrpSpPr>
      <p:grpSpPr>
        <a:xfrm>
          <a:off x="0" y="0"/>
          <a:ext cx="0" cy="0"/>
          <a:chOff x="0" y="0"/>
          <a:chExt cx="0" cy="0"/>
        </a:xfrm>
      </p:grpSpPr>
      <p:pic>
        <p:nvPicPr>
          <p:cNvPr id="209" name="Google Shape;209;p26"/>
          <p:cNvPicPr preferRelativeResize="0"/>
          <p:nvPr/>
        </p:nvPicPr>
        <p:blipFill rotWithShape="1">
          <a:blip r:embed="rId3">
            <a:alphaModFix/>
          </a:blip>
          <a:srcRect b="29895" l="0" r="0" t="19691"/>
          <a:stretch/>
        </p:blipFill>
        <p:spPr>
          <a:xfrm>
            <a:off x="0" y="2397184"/>
            <a:ext cx="9144000" cy="2593115"/>
          </a:xfrm>
          <a:prstGeom prst="rect">
            <a:avLst/>
          </a:prstGeom>
          <a:noFill/>
          <a:ln>
            <a:noFill/>
          </a:ln>
        </p:spPr>
      </p:pic>
      <p:sp>
        <p:nvSpPr>
          <p:cNvPr id="210" name="Google Shape;210;p26"/>
          <p:cNvSpPr txBox="1"/>
          <p:nvPr/>
        </p:nvSpPr>
        <p:spPr>
          <a:xfrm>
            <a:off x="671400" y="1078950"/>
            <a:ext cx="7801200" cy="149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Es prácticamente lo que el nombre indica: </a:t>
            </a:r>
            <a:r>
              <a:rPr lang="es" sz="1800">
                <a:solidFill>
                  <a:schemeClr val="dk1"/>
                </a:solidFill>
                <a:highlight>
                  <a:srgbClr val="E0FF00"/>
                </a:highlight>
                <a:latin typeface="Helvetica Neue Light"/>
                <a:ea typeface="Helvetica Neue Light"/>
                <a:cs typeface="Helvetica Neue Light"/>
                <a:sym typeface="Helvetica Neue Light"/>
              </a:rPr>
              <a:t>un marco de trabajo</a:t>
            </a:r>
            <a:r>
              <a:rPr lang="es" sz="1800">
                <a:solidFill>
                  <a:schemeClr val="dk1"/>
                </a:solidFill>
                <a:latin typeface="Helvetica Neue Light"/>
                <a:ea typeface="Helvetica Neue Light"/>
                <a:cs typeface="Helvetica Neue Light"/>
                <a:sym typeface="Helvetica Neue Light"/>
              </a:rPr>
              <a:t>. Se trata de un </a:t>
            </a:r>
            <a:r>
              <a:rPr lang="es" sz="1800">
                <a:solidFill>
                  <a:schemeClr val="dk1"/>
                </a:solidFill>
                <a:highlight>
                  <a:srgbClr val="E0FF00"/>
                </a:highlight>
                <a:latin typeface="Helvetica Neue Light"/>
                <a:ea typeface="Helvetica Neue Light"/>
                <a:cs typeface="Helvetica Neue Light"/>
                <a:sym typeface="Helvetica Neue Light"/>
              </a:rPr>
              <a:t>conjunto de herramientas y código</a:t>
            </a:r>
            <a:r>
              <a:rPr lang="es" sz="1800">
                <a:solidFill>
                  <a:schemeClr val="dk1"/>
                </a:solidFill>
                <a:latin typeface="Helvetica Neue Light"/>
                <a:ea typeface="Helvetica Neue Light"/>
                <a:cs typeface="Helvetica Neue Light"/>
                <a:sym typeface="Helvetica Neue Light"/>
              </a:rPr>
              <a:t>, para trabajar de acuerdo con una metodología, utilizando determinados patrones.</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chemeClr val="dk1"/>
              </a:solidFill>
              <a:latin typeface="Helvetica Neue Light"/>
              <a:ea typeface="Helvetica Neue Light"/>
              <a:cs typeface="Helvetica Neue Light"/>
              <a:sym typeface="Helvetica Neue Light"/>
            </a:endParaRPr>
          </a:p>
        </p:txBody>
      </p:sp>
      <p:pic>
        <p:nvPicPr>
          <p:cNvPr id="211" name="Google Shape;211;p26"/>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212" name="Google Shape;212;p26"/>
          <p:cNvSpPr txBox="1"/>
          <p:nvPr/>
        </p:nvSpPr>
        <p:spPr>
          <a:xfrm>
            <a:off x="1036875" y="287800"/>
            <a:ext cx="67125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4300">
                <a:solidFill>
                  <a:schemeClr val="dk1"/>
                </a:solidFill>
                <a:latin typeface="Anton"/>
                <a:ea typeface="Anton"/>
                <a:cs typeface="Anton"/>
                <a:sym typeface="Anton"/>
              </a:rPr>
              <a:t>FRAMEWORK</a:t>
            </a:r>
            <a:endParaRPr i="1" sz="4300">
              <a:latin typeface="Anton"/>
              <a:ea typeface="Anton"/>
              <a:cs typeface="Anton"/>
              <a:sym typeface="Anto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6" name="Shape 216"/>
        <p:cNvGrpSpPr/>
        <p:nvPr/>
      </p:nvGrpSpPr>
      <p:grpSpPr>
        <a:xfrm>
          <a:off x="0" y="0"/>
          <a:ext cx="0" cy="0"/>
          <a:chOff x="0" y="0"/>
          <a:chExt cx="0" cy="0"/>
        </a:xfrm>
      </p:grpSpPr>
      <p:sp>
        <p:nvSpPr>
          <p:cNvPr id="217" name="Google Shape;217;p27"/>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BOOTSTRAP</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2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23" name="Google Shape;223;p28"/>
          <p:cNvPicPr preferRelativeResize="0"/>
          <p:nvPr/>
        </p:nvPicPr>
        <p:blipFill>
          <a:blip r:embed="rId4">
            <a:alphaModFix/>
          </a:blip>
          <a:stretch>
            <a:fillRect/>
          </a:stretch>
        </p:blipFill>
        <p:spPr>
          <a:xfrm>
            <a:off x="1207575" y="1468638"/>
            <a:ext cx="6360350" cy="2704732"/>
          </a:xfrm>
          <a:prstGeom prst="rect">
            <a:avLst/>
          </a:prstGeom>
          <a:noFill/>
          <a:ln cap="flat" cmpd="sng" w="28575">
            <a:solidFill>
              <a:srgbClr val="3DFFBC"/>
            </a:solidFill>
            <a:prstDash val="solid"/>
            <a:round/>
            <a:headEnd len="sm" w="sm" type="none"/>
            <a:tailEnd len="sm" w="sm" type="none"/>
          </a:ln>
        </p:spPr>
      </p:pic>
      <p:sp>
        <p:nvSpPr>
          <p:cNvPr id="224" name="Google Shape;224;p28"/>
          <p:cNvSpPr txBox="1"/>
          <p:nvPr/>
        </p:nvSpPr>
        <p:spPr>
          <a:xfrm>
            <a:off x="2136600" y="245075"/>
            <a:ext cx="48708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600">
                <a:solidFill>
                  <a:schemeClr val="dk1"/>
                </a:solidFill>
                <a:latin typeface="Anton"/>
                <a:ea typeface="Anton"/>
                <a:cs typeface="Anton"/>
                <a:sym typeface="Anton"/>
              </a:rPr>
              <a:t>¿CÓMO FUNCIONA?</a:t>
            </a:r>
            <a:endParaRPr i="1" sz="3600">
              <a:latin typeface="Anton"/>
              <a:ea typeface="Anton"/>
              <a:cs typeface="Anton"/>
              <a:sym typeface="Anton"/>
            </a:endParaRPr>
          </a:p>
        </p:txBody>
      </p:sp>
      <p:sp>
        <p:nvSpPr>
          <p:cNvPr id="225" name="Google Shape;225;p28"/>
          <p:cNvSpPr txBox="1"/>
          <p:nvPr/>
        </p:nvSpPr>
        <p:spPr>
          <a:xfrm>
            <a:off x="3433125" y="1697975"/>
            <a:ext cx="1710300" cy="5328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2100">
                <a:latin typeface="Comfortaa"/>
                <a:ea typeface="Comfortaa"/>
                <a:cs typeface="Comfortaa"/>
                <a:sym typeface="Comfortaa"/>
              </a:rPr>
              <a:t>Tu  Código</a:t>
            </a:r>
            <a:endParaRPr b="1" sz="2100">
              <a:latin typeface="Comfortaa"/>
              <a:ea typeface="Comfortaa"/>
              <a:cs typeface="Comfortaa"/>
              <a:sym typeface="Comfortaa"/>
            </a:endParaRPr>
          </a:p>
        </p:txBody>
      </p:sp>
      <p:sp>
        <p:nvSpPr>
          <p:cNvPr id="226" name="Google Shape;226;p28"/>
          <p:cNvSpPr txBox="1"/>
          <p:nvPr/>
        </p:nvSpPr>
        <p:spPr>
          <a:xfrm>
            <a:off x="1453775" y="3486375"/>
            <a:ext cx="1710300" cy="5328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2100">
                <a:latin typeface="Comfortaa"/>
                <a:ea typeface="Comfortaa"/>
                <a:cs typeface="Comfortaa"/>
                <a:sym typeface="Comfortaa"/>
              </a:rPr>
              <a:t>Librería</a:t>
            </a:r>
            <a:endParaRPr b="1" sz="2100">
              <a:latin typeface="Comfortaa"/>
              <a:ea typeface="Comfortaa"/>
              <a:cs typeface="Comfortaa"/>
              <a:sym typeface="Comfortaa"/>
            </a:endParaRPr>
          </a:p>
        </p:txBody>
      </p:sp>
      <p:sp>
        <p:nvSpPr>
          <p:cNvPr id="227" name="Google Shape;227;p28"/>
          <p:cNvSpPr txBox="1"/>
          <p:nvPr/>
        </p:nvSpPr>
        <p:spPr>
          <a:xfrm>
            <a:off x="4606875" y="2731925"/>
            <a:ext cx="1850400" cy="3306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s" sz="1500">
                <a:latin typeface="Helvetica Neue Light"/>
                <a:ea typeface="Helvetica Neue Light"/>
                <a:cs typeface="Helvetica Neue Light"/>
                <a:sym typeface="Helvetica Neue Light"/>
              </a:rPr>
              <a:t>el framework llama a tu código</a:t>
            </a:r>
            <a:endParaRPr sz="1500">
              <a:latin typeface="Helvetica Neue Light"/>
              <a:ea typeface="Helvetica Neue Light"/>
              <a:cs typeface="Helvetica Neue Light"/>
              <a:sym typeface="Helvetica Neue Light"/>
            </a:endParaRPr>
          </a:p>
        </p:txBody>
      </p:sp>
      <p:sp>
        <p:nvSpPr>
          <p:cNvPr id="228" name="Google Shape;228;p28"/>
          <p:cNvSpPr txBox="1"/>
          <p:nvPr/>
        </p:nvSpPr>
        <p:spPr>
          <a:xfrm>
            <a:off x="2282650" y="2540881"/>
            <a:ext cx="1710300" cy="5328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500">
                <a:latin typeface="Helvetica Neue Light"/>
                <a:ea typeface="Helvetica Neue Light"/>
                <a:cs typeface="Helvetica Neue Light"/>
                <a:sym typeface="Helvetica Neue Light"/>
              </a:rPr>
              <a:t>llama a la/s librería/s</a:t>
            </a:r>
            <a:endParaRPr sz="1500">
              <a:latin typeface="Helvetica Neue Light"/>
              <a:ea typeface="Helvetica Neue Light"/>
              <a:cs typeface="Helvetica Neue Light"/>
              <a:sym typeface="Helvetica Neue Light"/>
            </a:endParaRPr>
          </a:p>
        </p:txBody>
      </p:sp>
      <p:sp>
        <p:nvSpPr>
          <p:cNvPr id="229" name="Google Shape;229;p28"/>
          <p:cNvSpPr txBox="1"/>
          <p:nvPr/>
        </p:nvSpPr>
        <p:spPr>
          <a:xfrm>
            <a:off x="3901775" y="3587475"/>
            <a:ext cx="969000" cy="3306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s" sz="1500">
                <a:latin typeface="Helvetica Neue Light"/>
                <a:ea typeface="Helvetica Neue Light"/>
                <a:cs typeface="Helvetica Neue Light"/>
                <a:sym typeface="Helvetica Neue Light"/>
              </a:rPr>
              <a:t>contiene</a:t>
            </a:r>
            <a:endParaRPr sz="1500">
              <a:latin typeface="Helvetica Neue Light"/>
              <a:ea typeface="Helvetica Neue Light"/>
              <a:cs typeface="Helvetica Neue Light"/>
              <a:sym typeface="Helvetica Neue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2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35" name="Google Shape;235;p29"/>
          <p:cNvSpPr txBox="1"/>
          <p:nvPr/>
        </p:nvSpPr>
        <p:spPr>
          <a:xfrm>
            <a:off x="2136600" y="282150"/>
            <a:ext cx="48708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4000">
                <a:solidFill>
                  <a:schemeClr val="dk1"/>
                </a:solidFill>
                <a:latin typeface="Anton"/>
                <a:ea typeface="Anton"/>
                <a:cs typeface="Anton"/>
                <a:sym typeface="Anton"/>
              </a:rPr>
              <a:t>CONOCIENDO BOOTSTRAP</a:t>
            </a:r>
            <a:endParaRPr i="1" sz="4000">
              <a:latin typeface="Anton"/>
              <a:ea typeface="Anton"/>
              <a:cs typeface="Anton"/>
              <a:sym typeface="Anton"/>
            </a:endParaRPr>
          </a:p>
        </p:txBody>
      </p:sp>
      <p:sp>
        <p:nvSpPr>
          <p:cNvPr id="236" name="Google Shape;236;p29"/>
          <p:cNvSpPr txBox="1"/>
          <p:nvPr/>
        </p:nvSpPr>
        <p:spPr>
          <a:xfrm>
            <a:off x="4480150" y="1255175"/>
            <a:ext cx="37353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800">
                <a:latin typeface="Helvetica Neue Light"/>
                <a:ea typeface="Helvetica Neue Light"/>
                <a:cs typeface="Helvetica Neue Light"/>
                <a:sym typeface="Helvetica Neue Light"/>
              </a:rPr>
              <a:t>Es un </a:t>
            </a:r>
            <a:r>
              <a:rPr lang="es" sz="1800">
                <a:highlight>
                  <a:srgbClr val="E0FF00"/>
                </a:highlight>
                <a:latin typeface="Helvetica Neue Light"/>
                <a:ea typeface="Helvetica Neue Light"/>
                <a:cs typeface="Helvetica Neue Light"/>
                <a:sym typeface="Helvetica Neue Light"/>
              </a:rPr>
              <a:t>framework</a:t>
            </a:r>
            <a:r>
              <a:rPr lang="es" sz="1800">
                <a:latin typeface="Helvetica Neue Light"/>
                <a:ea typeface="Helvetica Neue Light"/>
                <a:cs typeface="Helvetica Neue Light"/>
                <a:sym typeface="Helvetica Neue Light"/>
              </a:rPr>
              <a:t> originalmente creado por Twitter, que permite crear interfaces web con CSS y JavaScript, y cuya particularidad es la de adaptar la interfaz del sitio web al tamaño del dispositivo en que se visualice </a:t>
            </a:r>
            <a:r>
              <a:rPr b="1" lang="es" sz="1800">
                <a:latin typeface="Helvetica Neue"/>
                <a:ea typeface="Helvetica Neue"/>
                <a:cs typeface="Helvetica Neue"/>
                <a:sym typeface="Helvetica Neue"/>
              </a:rPr>
              <a:t>(es responsive).</a:t>
            </a:r>
            <a:endParaRPr b="1" sz="1800">
              <a:latin typeface="Helvetica Neue"/>
              <a:ea typeface="Helvetica Neue"/>
              <a:cs typeface="Helvetica Neue"/>
              <a:sym typeface="Helvetica Neue"/>
            </a:endParaRPr>
          </a:p>
        </p:txBody>
      </p:sp>
      <p:pic>
        <p:nvPicPr>
          <p:cNvPr id="237" name="Google Shape;237;p29"/>
          <p:cNvPicPr preferRelativeResize="0"/>
          <p:nvPr/>
        </p:nvPicPr>
        <p:blipFill>
          <a:blip r:embed="rId4">
            <a:alphaModFix/>
          </a:blip>
          <a:stretch>
            <a:fillRect/>
          </a:stretch>
        </p:blipFill>
        <p:spPr>
          <a:xfrm>
            <a:off x="834575" y="1251900"/>
            <a:ext cx="3079475" cy="3079475"/>
          </a:xfrm>
          <a:prstGeom prst="rect">
            <a:avLst/>
          </a:prstGeom>
          <a:noFill/>
          <a:ln>
            <a:noFill/>
          </a:ln>
        </p:spPr>
      </p:pic>
      <p:sp>
        <p:nvSpPr>
          <p:cNvPr id="238" name="Google Shape;238;p29"/>
          <p:cNvSpPr txBox="1"/>
          <p:nvPr/>
        </p:nvSpPr>
        <p:spPr>
          <a:xfrm>
            <a:off x="642925" y="4591613"/>
            <a:ext cx="416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Fuente: </a:t>
            </a:r>
            <a:r>
              <a:rPr lang="es" u="sng">
                <a:solidFill>
                  <a:schemeClr val="hlink"/>
                </a:solidFill>
                <a:hlinkClick r:id="rId5"/>
              </a:rPr>
              <a:t>https://www.arweb.com/</a:t>
            </a:r>
            <a:r>
              <a:rPr lang="es"/>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242" name="Shape 242"/>
        <p:cNvGrpSpPr/>
        <p:nvPr/>
      </p:nvGrpSpPr>
      <p:grpSpPr>
        <a:xfrm>
          <a:off x="0" y="0"/>
          <a:ext cx="0" cy="0"/>
          <a:chOff x="0" y="0"/>
          <a:chExt cx="0" cy="0"/>
        </a:xfrm>
      </p:grpSpPr>
      <p:sp>
        <p:nvSpPr>
          <p:cNvPr id="243" name="Google Shape;243;p30"/>
          <p:cNvSpPr txBox="1"/>
          <p:nvPr/>
        </p:nvSpPr>
        <p:spPr>
          <a:xfrm>
            <a:off x="653150" y="2571750"/>
            <a:ext cx="7399200" cy="1674600"/>
          </a:xfrm>
          <a:prstGeom prst="rect">
            <a:avLst/>
          </a:prstGeom>
          <a:noFill/>
          <a:ln>
            <a:noFill/>
          </a:ln>
        </p:spPr>
        <p:txBody>
          <a:bodyPr anchorCtr="0" anchor="ctr" bIns="91425" lIns="91425" spcFirstLastPara="1" rIns="91425" wrap="square" tIns="91425">
            <a:noAutofit/>
          </a:bodyPr>
          <a:lstStyle/>
          <a:p>
            <a:pPr indent="-355600" lvl="0" marL="457200" marR="0" rtl="0" algn="l">
              <a:lnSpc>
                <a:spcPct val="150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La más genérica, es que permite simplificar el proceso de maquetación, sirve de guía para aplicar las buenas prácticas y los diferentes estándares. </a:t>
            </a:r>
            <a:endParaRPr sz="2000">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Es responsive, ¡te ahorras mucho trabajo!</a:t>
            </a:r>
            <a:endParaRPr sz="2000">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¡Maquetar por columnas es fácil!</a:t>
            </a:r>
            <a:endParaRPr sz="2000">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Se integra muy bien con las principales librerías Javascript.</a:t>
            </a:r>
            <a:endParaRPr sz="2000">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Te permite enriquecer aún más los estilos de la web.</a:t>
            </a:r>
            <a:endParaRPr sz="2000">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pic>
        <p:nvPicPr>
          <p:cNvPr id="244" name="Google Shape;244;p3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45" name="Google Shape;245;p30"/>
          <p:cNvSpPr txBox="1"/>
          <p:nvPr/>
        </p:nvSpPr>
        <p:spPr>
          <a:xfrm>
            <a:off x="0" y="425850"/>
            <a:ext cx="5684400" cy="782100"/>
          </a:xfrm>
          <a:prstGeom prst="rect">
            <a:avLst/>
          </a:prstGeom>
          <a:solidFill>
            <a:srgbClr val="EF89D2"/>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4000"/>
              <a:buFont typeface="Arial"/>
              <a:buNone/>
            </a:pPr>
            <a:r>
              <a:rPr i="1" lang="es" sz="4000">
                <a:solidFill>
                  <a:schemeClr val="dk1"/>
                </a:solidFill>
                <a:latin typeface="Anton"/>
                <a:ea typeface="Anton"/>
                <a:cs typeface="Anton"/>
                <a:sym typeface="Anton"/>
              </a:rPr>
              <a:t>BOOTSTRAP: VENTAJAS</a:t>
            </a:r>
            <a:endParaRPr i="1" sz="4000">
              <a:solidFill>
                <a:schemeClr val="dk1"/>
              </a:solidFill>
              <a:latin typeface="Anton"/>
              <a:ea typeface="Anton"/>
              <a:cs typeface="Anton"/>
              <a:sym typeface="Anton"/>
            </a:endParaRPr>
          </a:p>
          <a:p>
            <a:pPr indent="0" lvl="0" marL="0" rtl="0" algn="ctr">
              <a:lnSpc>
                <a:spcPct val="115000"/>
              </a:lnSpc>
              <a:spcBef>
                <a:spcPts val="2000"/>
              </a:spcBef>
              <a:spcAft>
                <a:spcPts val="600"/>
              </a:spcAft>
              <a:buClr>
                <a:srgbClr val="000000"/>
              </a:buClr>
              <a:buSzPts val="4000"/>
              <a:buFont typeface="Arial"/>
              <a:buNone/>
            </a:pPr>
            <a:r>
              <a:t/>
            </a:r>
            <a:endParaRPr i="1" sz="4000">
              <a:latin typeface="Anton"/>
              <a:ea typeface="Anton"/>
              <a:cs typeface="Anton"/>
              <a:sym typeface="Anton"/>
            </a:endParaRPr>
          </a:p>
        </p:txBody>
      </p:sp>
      <p:sp>
        <p:nvSpPr>
          <p:cNvPr id="246" name="Google Shape;246;p30"/>
          <p:cNvSpPr/>
          <p:nvPr/>
        </p:nvSpPr>
        <p:spPr>
          <a:xfrm>
            <a:off x="5163900" y="317100"/>
            <a:ext cx="967200" cy="999600"/>
          </a:xfrm>
          <a:prstGeom prst="ellipse">
            <a:avLst/>
          </a:prstGeom>
          <a:solidFill>
            <a:srgbClr val="EEEEEE"/>
          </a:solidFill>
          <a:ln cap="flat" cmpd="sng" w="28575">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a:t>
            </a:r>
            <a:endParaRPr sz="3000">
              <a:latin typeface="Anton"/>
              <a:ea typeface="Anton"/>
              <a:cs typeface="Anton"/>
              <a:sym typeface="Anto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250" name="Shape 250"/>
        <p:cNvGrpSpPr/>
        <p:nvPr/>
      </p:nvGrpSpPr>
      <p:grpSpPr>
        <a:xfrm>
          <a:off x="0" y="0"/>
          <a:ext cx="0" cy="0"/>
          <a:chOff x="0" y="0"/>
          <a:chExt cx="0" cy="0"/>
        </a:xfrm>
      </p:grpSpPr>
      <p:sp>
        <p:nvSpPr>
          <p:cNvPr id="251" name="Google Shape;251;p31"/>
          <p:cNvSpPr txBox="1"/>
          <p:nvPr/>
        </p:nvSpPr>
        <p:spPr>
          <a:xfrm>
            <a:off x="895025" y="2432400"/>
            <a:ext cx="6672900" cy="1674600"/>
          </a:xfrm>
          <a:prstGeom prst="rect">
            <a:avLst/>
          </a:prstGeom>
          <a:noFill/>
          <a:ln>
            <a:noFill/>
          </a:ln>
        </p:spPr>
        <p:txBody>
          <a:bodyPr anchorCtr="0" anchor="ctr" bIns="91425" lIns="91425" spcFirstLastPara="1" rIns="91425" wrap="square" tIns="91425">
            <a:noAutofit/>
          </a:bodyPr>
          <a:lstStyle/>
          <a:p>
            <a:pPr indent="-355600" lvl="0" marL="457200" marR="0" rtl="0" algn="l">
              <a:lnSpc>
                <a:spcPct val="150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Adaptación, es más complicado personalizarlo.</a:t>
            </a:r>
            <a:endParaRPr sz="2000">
              <a:latin typeface="Helvetica Neue Light"/>
              <a:ea typeface="Helvetica Neue Light"/>
              <a:cs typeface="Helvetica Neue Light"/>
              <a:sym typeface="Helvetica Neue Light"/>
            </a:endParaRPr>
          </a:p>
          <a:p>
            <a:pPr indent="-355600" lvl="0" marL="457200" marR="0" rtl="0" algn="l">
              <a:lnSpc>
                <a:spcPct val="150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Mucho CSS que no se usará.</a:t>
            </a:r>
            <a:endParaRPr sz="2000">
              <a:latin typeface="Helvetica Neue Light"/>
              <a:ea typeface="Helvetica Neue Light"/>
              <a:cs typeface="Helvetica Neue Light"/>
              <a:sym typeface="Helvetica Neue Light"/>
            </a:endParaRPr>
          </a:p>
          <a:p>
            <a:pPr indent="-355600" lvl="0" marL="457200" marR="0" rtl="0" algn="l">
              <a:lnSpc>
                <a:spcPct val="150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Mucho uso de clases.</a:t>
            </a:r>
            <a:endParaRPr sz="2000">
              <a:latin typeface="Helvetica Neue Light"/>
              <a:ea typeface="Helvetica Neue Light"/>
              <a:cs typeface="Helvetica Neue Light"/>
              <a:sym typeface="Helvetica Neue Light"/>
            </a:endParaRPr>
          </a:p>
          <a:p>
            <a:pPr indent="-355600" lvl="0" marL="457200" marR="0" rtl="0" algn="l">
              <a:lnSpc>
                <a:spcPct val="150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Añadir componentes.</a:t>
            </a:r>
            <a:endParaRPr sz="2000">
              <a:latin typeface="Helvetica Neue Light"/>
              <a:ea typeface="Helvetica Neue Light"/>
              <a:cs typeface="Helvetica Neue Light"/>
              <a:sym typeface="Helvetica Neue Light"/>
            </a:endParaRPr>
          </a:p>
          <a:p>
            <a:pPr indent="-355600" lvl="0" marL="457200" marR="0" rtl="0" algn="l">
              <a:lnSpc>
                <a:spcPct val="150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Mantenimiento, si has hecho muchos cambios.</a:t>
            </a:r>
            <a:endParaRPr sz="2000">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pic>
        <p:nvPicPr>
          <p:cNvPr id="252" name="Google Shape;252;p3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53" name="Google Shape;253;p31"/>
          <p:cNvSpPr txBox="1"/>
          <p:nvPr/>
        </p:nvSpPr>
        <p:spPr>
          <a:xfrm>
            <a:off x="0" y="425850"/>
            <a:ext cx="5704800" cy="782100"/>
          </a:xfrm>
          <a:prstGeom prst="rect">
            <a:avLst/>
          </a:prstGeom>
          <a:solidFill>
            <a:srgbClr val="EF89D2"/>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4000"/>
              <a:buFont typeface="Arial"/>
              <a:buNone/>
            </a:pPr>
            <a:r>
              <a:rPr i="1" lang="es" sz="4000">
                <a:solidFill>
                  <a:schemeClr val="dk1"/>
                </a:solidFill>
                <a:latin typeface="Anton"/>
                <a:ea typeface="Anton"/>
                <a:cs typeface="Anton"/>
                <a:sym typeface="Anton"/>
              </a:rPr>
              <a:t>BOOTSTRAP: DESVENTAJAS</a:t>
            </a:r>
            <a:endParaRPr i="1" sz="4000">
              <a:solidFill>
                <a:schemeClr val="dk1"/>
              </a:solidFill>
              <a:latin typeface="Anton"/>
              <a:ea typeface="Anton"/>
              <a:cs typeface="Anton"/>
              <a:sym typeface="Anton"/>
            </a:endParaRPr>
          </a:p>
          <a:p>
            <a:pPr indent="0" lvl="0" marL="0" rtl="0" algn="ctr">
              <a:lnSpc>
                <a:spcPct val="115000"/>
              </a:lnSpc>
              <a:spcBef>
                <a:spcPts val="2000"/>
              </a:spcBef>
              <a:spcAft>
                <a:spcPts val="600"/>
              </a:spcAft>
              <a:buClr>
                <a:srgbClr val="000000"/>
              </a:buClr>
              <a:buSzPts val="4000"/>
              <a:buFont typeface="Arial"/>
              <a:buNone/>
            </a:pPr>
            <a:r>
              <a:t/>
            </a:r>
            <a:endParaRPr i="1" sz="4000">
              <a:latin typeface="Anton"/>
              <a:ea typeface="Anton"/>
              <a:cs typeface="Anton"/>
              <a:sym typeface="Anton"/>
            </a:endParaRPr>
          </a:p>
        </p:txBody>
      </p:sp>
      <p:sp>
        <p:nvSpPr>
          <p:cNvPr id="254" name="Google Shape;254;p31"/>
          <p:cNvSpPr/>
          <p:nvPr/>
        </p:nvSpPr>
        <p:spPr>
          <a:xfrm>
            <a:off x="5163900" y="317100"/>
            <a:ext cx="967200" cy="999600"/>
          </a:xfrm>
          <a:prstGeom prst="ellipse">
            <a:avLst/>
          </a:prstGeom>
          <a:solidFill>
            <a:srgbClr val="EEEEEE"/>
          </a:solidFill>
          <a:ln cap="flat" cmpd="sng" w="28575">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a:t>
            </a:r>
            <a:endParaRPr sz="3000">
              <a:latin typeface="Anton"/>
              <a:ea typeface="Anton"/>
              <a:cs typeface="Anton"/>
              <a:sym typeface="Anto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2"/>
          <p:cNvSpPr txBox="1"/>
          <p:nvPr/>
        </p:nvSpPr>
        <p:spPr>
          <a:xfrm>
            <a:off x="953875" y="1571650"/>
            <a:ext cx="3444600" cy="23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latin typeface="Helvetica Neue"/>
                <a:ea typeface="Helvetica Neue"/>
                <a:cs typeface="Helvetica Neue"/>
                <a:sym typeface="Helvetica Neue"/>
              </a:rPr>
              <a:t>Básicamente, tiene las ventajas de cualquier Framework, así como sus inconvenientes. </a:t>
            </a:r>
            <a:endParaRPr b="1" sz="1800">
              <a:latin typeface="Helvetica Neue"/>
              <a:ea typeface="Helvetica Neue"/>
              <a:cs typeface="Helvetica Neue"/>
              <a:sym typeface="Helvetica Neue"/>
            </a:endParaRPr>
          </a:p>
          <a:p>
            <a:pPr indent="0" lvl="0" marL="0" rtl="0" algn="l">
              <a:spcBef>
                <a:spcPts val="0"/>
              </a:spcBef>
              <a:spcAft>
                <a:spcPts val="0"/>
              </a:spcAft>
              <a:buNone/>
            </a:pPr>
            <a:r>
              <a:t/>
            </a:r>
            <a:endParaRPr b="1" sz="1800">
              <a:latin typeface="Helvetica Neue"/>
              <a:ea typeface="Helvetica Neue"/>
              <a:cs typeface="Helvetica Neue"/>
              <a:sym typeface="Helvetica Neue"/>
            </a:endParaRPr>
          </a:p>
          <a:p>
            <a:pPr indent="0" lvl="0" marL="0" rtl="0" algn="l">
              <a:spcBef>
                <a:spcPts val="0"/>
              </a:spcBef>
              <a:spcAft>
                <a:spcPts val="0"/>
              </a:spcAft>
              <a:buNone/>
            </a:pPr>
            <a:r>
              <a:rPr lang="es" sz="1800">
                <a:latin typeface="Helvetica Neue Light"/>
                <a:ea typeface="Helvetica Neue Light"/>
                <a:cs typeface="Helvetica Neue Light"/>
                <a:sym typeface="Helvetica Neue Light"/>
              </a:rPr>
              <a:t>Si te adaptas a la forma de trabajo, y es el aspecto que buscas, </a:t>
            </a:r>
            <a:r>
              <a:rPr lang="es" sz="1800">
                <a:highlight>
                  <a:srgbClr val="E0FF00"/>
                </a:highlight>
                <a:latin typeface="Helvetica Neue Light"/>
                <a:ea typeface="Helvetica Neue Light"/>
                <a:cs typeface="Helvetica Neue Light"/>
                <a:sym typeface="Helvetica Neue Light"/>
              </a:rPr>
              <a:t>es lo ideal</a:t>
            </a:r>
            <a:r>
              <a:rPr lang="e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b="1" sz="1800">
              <a:latin typeface="Helvetica Neue"/>
              <a:ea typeface="Helvetica Neue"/>
              <a:cs typeface="Helvetica Neue"/>
              <a:sym typeface="Helvetica Neue"/>
            </a:endParaRPr>
          </a:p>
          <a:p>
            <a:pPr indent="0" lvl="0" marL="0" rtl="0" algn="l">
              <a:spcBef>
                <a:spcPts val="0"/>
              </a:spcBef>
              <a:spcAft>
                <a:spcPts val="0"/>
              </a:spcAft>
              <a:buNone/>
            </a:pPr>
            <a:r>
              <a:t/>
            </a:r>
            <a:endParaRPr b="1" sz="1800">
              <a:latin typeface="Helvetica Neue"/>
              <a:ea typeface="Helvetica Neue"/>
              <a:cs typeface="Helvetica Neue"/>
              <a:sym typeface="Helvetica Neue"/>
            </a:endParaRPr>
          </a:p>
        </p:txBody>
      </p:sp>
      <p:pic>
        <p:nvPicPr>
          <p:cNvPr id="260" name="Google Shape;260;p32"/>
          <p:cNvPicPr preferRelativeResize="0"/>
          <p:nvPr/>
        </p:nvPicPr>
        <p:blipFill>
          <a:blip r:embed="rId3">
            <a:alphaModFix/>
          </a:blip>
          <a:stretch>
            <a:fillRect/>
          </a:stretch>
        </p:blipFill>
        <p:spPr>
          <a:xfrm>
            <a:off x="7446150" y="4444700"/>
            <a:ext cx="1186526" cy="330675"/>
          </a:xfrm>
          <a:prstGeom prst="rect">
            <a:avLst/>
          </a:prstGeom>
          <a:noFill/>
          <a:ln>
            <a:noFill/>
          </a:ln>
        </p:spPr>
      </p:pic>
      <p:sp>
        <p:nvSpPr>
          <p:cNvPr id="261" name="Google Shape;261;p32"/>
          <p:cNvSpPr txBox="1"/>
          <p:nvPr/>
        </p:nvSpPr>
        <p:spPr>
          <a:xfrm>
            <a:off x="2136600" y="404425"/>
            <a:ext cx="48708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4000">
                <a:solidFill>
                  <a:schemeClr val="dk1"/>
                </a:solidFill>
                <a:latin typeface="Anton"/>
                <a:ea typeface="Anton"/>
                <a:cs typeface="Anton"/>
                <a:sym typeface="Anton"/>
              </a:rPr>
              <a:t>CONOCIENDO BOOTSTRAP</a:t>
            </a:r>
            <a:endParaRPr i="1" sz="4000">
              <a:latin typeface="Anton"/>
              <a:ea typeface="Anton"/>
              <a:cs typeface="Anton"/>
              <a:sym typeface="Anton"/>
            </a:endParaRPr>
          </a:p>
        </p:txBody>
      </p:sp>
      <p:pic>
        <p:nvPicPr>
          <p:cNvPr id="262" name="Google Shape;262;p32"/>
          <p:cNvPicPr preferRelativeResize="0"/>
          <p:nvPr/>
        </p:nvPicPr>
        <p:blipFill>
          <a:blip r:embed="rId4">
            <a:alphaModFix/>
          </a:blip>
          <a:stretch>
            <a:fillRect/>
          </a:stretch>
        </p:blipFill>
        <p:spPr>
          <a:xfrm>
            <a:off x="4398475" y="1542312"/>
            <a:ext cx="3501525" cy="2416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3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68" name="Google Shape;268;p33"/>
          <p:cNvSpPr txBox="1"/>
          <p:nvPr/>
        </p:nvSpPr>
        <p:spPr>
          <a:xfrm>
            <a:off x="4949600" y="183700"/>
            <a:ext cx="3662700" cy="687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COMPATIBILIDAD DE BOOTSTRAP</a:t>
            </a:r>
            <a:endParaRPr i="1"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269" name="Google Shape;269;p33"/>
          <p:cNvSpPr txBox="1"/>
          <p:nvPr/>
        </p:nvSpPr>
        <p:spPr>
          <a:xfrm>
            <a:off x="4714875" y="1857475"/>
            <a:ext cx="4235100" cy="3030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solidFill>
                  <a:schemeClr val="dk1"/>
                </a:solidFill>
                <a:highlight>
                  <a:srgbClr val="FFFFFF"/>
                </a:highlight>
                <a:latin typeface="Helvetica Neue Light"/>
                <a:ea typeface="Helvetica Neue Light"/>
                <a:cs typeface="Helvetica Neue Light"/>
                <a:sym typeface="Helvetica Neue Light"/>
              </a:rPr>
              <a:t>Nunca debes pasar por alto la </a:t>
            </a:r>
            <a:r>
              <a:rPr lang="es" sz="1800">
                <a:solidFill>
                  <a:schemeClr val="dk1"/>
                </a:solidFill>
                <a:highlight>
                  <a:srgbClr val="E0FF00"/>
                </a:highlight>
                <a:latin typeface="Helvetica Neue Light"/>
                <a:ea typeface="Helvetica Neue Light"/>
                <a:cs typeface="Helvetica Neue Light"/>
                <a:sym typeface="Helvetica Neue Light"/>
              </a:rPr>
              <a:t>comprobación acerca de si la tecnología que estás aplicando es compatible </a:t>
            </a:r>
            <a:r>
              <a:rPr lang="es" sz="1800">
                <a:solidFill>
                  <a:schemeClr val="dk1"/>
                </a:solidFill>
                <a:highlight>
                  <a:srgbClr val="FFFFFF"/>
                </a:highlight>
                <a:latin typeface="Helvetica Neue Light"/>
                <a:ea typeface="Helvetica Neue Light"/>
                <a:cs typeface="Helvetica Neue Light"/>
                <a:sym typeface="Helvetica Neue Light"/>
              </a:rPr>
              <a:t>con los navegadores más usados por los usuarios que visitarán tu sitio.</a:t>
            </a:r>
            <a:br>
              <a:rPr lang="es" sz="1800">
                <a:solidFill>
                  <a:schemeClr val="dk1"/>
                </a:solidFill>
                <a:highlight>
                  <a:srgbClr val="FFFFFF"/>
                </a:highlight>
                <a:latin typeface="Helvetica Neue Light"/>
                <a:ea typeface="Helvetica Neue Light"/>
                <a:cs typeface="Helvetica Neue Light"/>
                <a:sym typeface="Helvetica Neue Light"/>
              </a:rPr>
            </a:br>
            <a:br>
              <a:rPr lang="es" sz="1800">
                <a:solidFill>
                  <a:schemeClr val="dk1"/>
                </a:solidFill>
                <a:highlight>
                  <a:srgbClr val="FFFFFF"/>
                </a:highlight>
                <a:latin typeface="Helvetica Neue Light"/>
                <a:ea typeface="Helvetica Neue Light"/>
                <a:cs typeface="Helvetica Neue Light"/>
                <a:sym typeface="Helvetica Neue Light"/>
              </a:rPr>
            </a:br>
            <a:r>
              <a:rPr lang="es" sz="1800" u="sng">
                <a:solidFill>
                  <a:schemeClr val="hlink"/>
                </a:solidFill>
                <a:highlight>
                  <a:srgbClr val="FFFFFF"/>
                </a:highlight>
                <a:latin typeface="Helvetica Neue Light"/>
                <a:ea typeface="Helvetica Neue Light"/>
                <a:cs typeface="Helvetica Neue Light"/>
                <a:sym typeface="Helvetica Neue Light"/>
                <a:hlinkClick r:id="rId4"/>
              </a:rPr>
              <a:t>Navegadores compatibles con Bootstrap</a:t>
            </a:r>
            <a:endParaRPr sz="1800">
              <a:solidFill>
                <a:schemeClr val="dk1"/>
              </a:solidFill>
              <a:highlight>
                <a:srgbClr val="FFFFFF"/>
              </a:highlight>
              <a:latin typeface="Helvetica Neue Light"/>
              <a:ea typeface="Helvetica Neue Light"/>
              <a:cs typeface="Helvetica Neue Light"/>
              <a:sym typeface="Helvetica Neue Light"/>
            </a:endParaRPr>
          </a:p>
        </p:txBody>
      </p:sp>
      <p:pic>
        <p:nvPicPr>
          <p:cNvPr id="270" name="Google Shape;270;p33"/>
          <p:cNvPicPr preferRelativeResize="0"/>
          <p:nvPr/>
        </p:nvPicPr>
        <p:blipFill>
          <a:blip r:embed="rId5">
            <a:alphaModFix/>
          </a:blip>
          <a:stretch>
            <a:fillRect/>
          </a:stretch>
        </p:blipFill>
        <p:spPr>
          <a:xfrm>
            <a:off x="0" y="248350"/>
            <a:ext cx="4429125" cy="4640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 name="Shape 69"/>
        <p:cNvGrpSpPr/>
        <p:nvPr/>
      </p:nvGrpSpPr>
      <p:grpSpPr>
        <a:xfrm>
          <a:off x="0" y="0"/>
          <a:ext cx="0" cy="0"/>
          <a:chOff x="0" y="0"/>
          <a:chExt cx="0" cy="0"/>
        </a:xfrm>
      </p:grpSpPr>
      <p:sp>
        <p:nvSpPr>
          <p:cNvPr id="70" name="Google Shape;70;p16"/>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71" name="Google Shape;71;p16"/>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72" name="Google Shape;72;p16"/>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3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76" name="Google Shape;276;p34"/>
          <p:cNvSpPr txBox="1"/>
          <p:nvPr/>
        </p:nvSpPr>
        <p:spPr>
          <a:xfrm>
            <a:off x="320550" y="200375"/>
            <a:ext cx="8502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¿CÓMO SE VE UNA PÁGINA CON BOOTSTRAP?</a:t>
            </a:r>
            <a:endParaRPr i="1" sz="4000">
              <a:solidFill>
                <a:schemeClr val="dk1"/>
              </a:solidFill>
              <a:latin typeface="Anton"/>
              <a:ea typeface="Anton"/>
              <a:cs typeface="Anton"/>
              <a:sym typeface="Anton"/>
            </a:endParaRPr>
          </a:p>
        </p:txBody>
      </p:sp>
      <p:sp>
        <p:nvSpPr>
          <p:cNvPr id="277" name="Google Shape;277;p34"/>
          <p:cNvSpPr txBox="1"/>
          <p:nvPr/>
        </p:nvSpPr>
        <p:spPr>
          <a:xfrm>
            <a:off x="5066850" y="1683500"/>
            <a:ext cx="3756600" cy="3135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solidFill>
                  <a:schemeClr val="dk1"/>
                </a:solidFill>
                <a:highlight>
                  <a:srgbClr val="FFFFFF"/>
                </a:highlight>
                <a:latin typeface="Helvetica Neue Light"/>
                <a:ea typeface="Helvetica Neue Light"/>
                <a:cs typeface="Helvetica Neue Light"/>
                <a:sym typeface="Helvetica Neue Light"/>
              </a:rPr>
              <a:t>A continuación se visualiza un archivo html en el que se utilizan diferentes elementos, con las propiedades que brinda Bootstrap.</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1800" u="sng">
                <a:solidFill>
                  <a:srgbClr val="1155CC"/>
                </a:solidFill>
                <a:highlight>
                  <a:srgbClr val="FFFFFF"/>
                </a:highlight>
                <a:latin typeface="Helvetica Neue Light"/>
                <a:ea typeface="Helvetica Neue Light"/>
                <a:cs typeface="Helvetica Neue Light"/>
                <a:sym typeface="Helvetica Neue Light"/>
                <a:hlinkClick r:id="rId4">
                  <a:extLst>
                    <a:ext uri="{A12FA001-AC4F-418D-AE19-62706E023703}">
                      <ahyp:hlinkClr val="tx"/>
                    </a:ext>
                  </a:extLst>
                </a:hlinkClick>
              </a:rPr>
              <a:t>https://codepen.io/anon/pen/BYyGKd/</a:t>
            </a:r>
            <a:r>
              <a:rPr lang="es" sz="1800">
                <a:solidFill>
                  <a:schemeClr val="dk1"/>
                </a:solidFill>
                <a:highlight>
                  <a:srgbClr val="FFFFFF"/>
                </a:highlight>
                <a:latin typeface="Helvetica Neue Light"/>
                <a:ea typeface="Helvetica Neue Light"/>
                <a:cs typeface="Helvetica Neue Light"/>
                <a:sym typeface="Helvetica Neue Light"/>
              </a:rPr>
              <a:t> </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Didact Gothic"/>
              <a:ea typeface="Didact Gothic"/>
              <a:cs typeface="Didact Gothic"/>
              <a:sym typeface="Didact Gothic"/>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Didact Gothic"/>
              <a:ea typeface="Didact Gothic"/>
              <a:cs typeface="Didact Gothic"/>
              <a:sym typeface="Didact Gothic"/>
            </a:endParaRPr>
          </a:p>
        </p:txBody>
      </p:sp>
      <p:pic>
        <p:nvPicPr>
          <p:cNvPr id="278" name="Google Shape;278;p34"/>
          <p:cNvPicPr preferRelativeResize="0"/>
          <p:nvPr/>
        </p:nvPicPr>
        <p:blipFill>
          <a:blip r:embed="rId5">
            <a:alphaModFix/>
          </a:blip>
          <a:stretch>
            <a:fillRect/>
          </a:stretch>
        </p:blipFill>
        <p:spPr>
          <a:xfrm>
            <a:off x="254425" y="1478690"/>
            <a:ext cx="4756849" cy="2809646"/>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35"/>
          <p:cNvPicPr preferRelativeResize="0"/>
          <p:nvPr/>
        </p:nvPicPr>
        <p:blipFill rotWithShape="1">
          <a:blip r:embed="rId3">
            <a:alphaModFix/>
          </a:blip>
          <a:srcRect b="22203" l="0" r="0" t="0"/>
          <a:stretch/>
        </p:blipFill>
        <p:spPr>
          <a:xfrm>
            <a:off x="4389765" y="0"/>
            <a:ext cx="4718961" cy="5143502"/>
          </a:xfrm>
          <a:prstGeom prst="rect">
            <a:avLst/>
          </a:prstGeom>
          <a:noFill/>
          <a:ln>
            <a:noFill/>
          </a:ln>
        </p:spPr>
      </p:pic>
      <p:pic>
        <p:nvPicPr>
          <p:cNvPr id="284" name="Google Shape;284;p35"/>
          <p:cNvPicPr preferRelativeResize="0"/>
          <p:nvPr/>
        </p:nvPicPr>
        <p:blipFill rotWithShape="1">
          <a:blip r:embed="rId4">
            <a:alphaModFix/>
          </a:blip>
          <a:srcRect b="0" l="0" r="0" t="0"/>
          <a:stretch/>
        </p:blipFill>
        <p:spPr>
          <a:xfrm>
            <a:off x="7944000" y="4523000"/>
            <a:ext cx="990274" cy="275981"/>
          </a:xfrm>
          <a:prstGeom prst="rect">
            <a:avLst/>
          </a:prstGeom>
          <a:noFill/>
          <a:ln>
            <a:noFill/>
          </a:ln>
        </p:spPr>
      </p:pic>
      <p:sp>
        <p:nvSpPr>
          <p:cNvPr id="285" name="Google Shape;285;p35"/>
          <p:cNvSpPr txBox="1"/>
          <p:nvPr/>
        </p:nvSpPr>
        <p:spPr>
          <a:xfrm>
            <a:off x="-335425" y="1996575"/>
            <a:ext cx="48708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000">
                <a:solidFill>
                  <a:schemeClr val="dk1"/>
                </a:solidFill>
                <a:latin typeface="Anton"/>
                <a:ea typeface="Anton"/>
                <a:cs typeface="Anton"/>
                <a:sym typeface="Anton"/>
              </a:rPr>
              <a:t>TEMA DE BOOTSTRAP</a:t>
            </a:r>
            <a:endParaRPr i="1" sz="3000">
              <a:latin typeface="Anton"/>
              <a:ea typeface="Anton"/>
              <a:cs typeface="Anton"/>
              <a:sym typeface="Anton"/>
            </a:endParaRPr>
          </a:p>
        </p:txBody>
      </p:sp>
      <p:cxnSp>
        <p:nvCxnSpPr>
          <p:cNvPr id="286" name="Google Shape;286;p35"/>
          <p:cNvCxnSpPr/>
          <p:nvPr/>
        </p:nvCxnSpPr>
        <p:spPr>
          <a:xfrm>
            <a:off x="313800" y="2946950"/>
            <a:ext cx="3711000" cy="13800"/>
          </a:xfrm>
          <a:prstGeom prst="straightConnector1">
            <a:avLst/>
          </a:prstGeom>
          <a:noFill/>
          <a:ln cap="flat" cmpd="sng" w="114300">
            <a:solidFill>
              <a:srgbClr val="E0FF00"/>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3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92" name="Google Shape;292;p36"/>
          <p:cNvSpPr txBox="1"/>
          <p:nvPr/>
        </p:nvSpPr>
        <p:spPr>
          <a:xfrm>
            <a:off x="643801" y="1928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UTILIZANDO BOOTSTRAP</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graphicFrame>
        <p:nvGraphicFramePr>
          <p:cNvPr id="293" name="Google Shape;293;p36"/>
          <p:cNvGraphicFramePr/>
          <p:nvPr/>
        </p:nvGraphicFramePr>
        <p:xfrm>
          <a:off x="4476263" y="2781513"/>
          <a:ext cx="3000000" cy="3000000"/>
        </p:xfrm>
        <a:graphic>
          <a:graphicData uri="http://schemas.openxmlformats.org/drawingml/2006/table">
            <a:tbl>
              <a:tblPr>
                <a:noFill/>
                <a:tableStyleId>{EE25DEE7-91B9-42AE-B226-857049014F46}</a:tableStyleId>
              </a:tblPr>
              <a:tblGrid>
                <a:gridCol w="3937125"/>
              </a:tblGrid>
              <a:tr h="12700">
                <a:tc>
                  <a:txBody>
                    <a:bodyPr/>
                    <a:lstStyle/>
                    <a:p>
                      <a:pPr indent="0" lvl="0" marL="0" rtl="0" algn="just">
                        <a:spcBef>
                          <a:spcPts val="0"/>
                        </a:spcBef>
                        <a:spcAft>
                          <a:spcPts val="0"/>
                        </a:spcAft>
                        <a:buNone/>
                      </a:pPr>
                      <a:r>
                        <a:rPr lang="es" sz="1600">
                          <a:latin typeface="Didact Gothic"/>
                          <a:ea typeface="Didact Gothic"/>
                          <a:cs typeface="Didact Gothic"/>
                          <a:sym typeface="Didact Gothic"/>
                        </a:rPr>
                        <a:t>index.html</a:t>
                      </a:r>
                      <a:endParaRPr sz="1600">
                        <a:latin typeface="Didact Gothic"/>
                        <a:ea typeface="Didact Gothic"/>
                        <a:cs typeface="Didact Gothic"/>
                        <a:sym typeface="Didact Gothic"/>
                      </a:endParaRPr>
                    </a:p>
                    <a:p>
                      <a:pPr indent="0" lvl="0" marL="0" rtl="0" algn="just">
                        <a:spcBef>
                          <a:spcPts val="0"/>
                        </a:spcBef>
                        <a:spcAft>
                          <a:spcPts val="0"/>
                        </a:spcAft>
                        <a:buNone/>
                      </a:pPr>
                      <a:r>
                        <a:rPr lang="es" sz="1600">
                          <a:latin typeface="Didact Gothic"/>
                          <a:ea typeface="Didact Gothic"/>
                          <a:cs typeface="Didact Gothic"/>
                          <a:sym typeface="Didact Gothic"/>
                        </a:rPr>
                        <a:t>css/</a:t>
                      </a:r>
                      <a:endParaRPr sz="1600">
                        <a:latin typeface="Didact Gothic"/>
                        <a:ea typeface="Didact Gothic"/>
                        <a:cs typeface="Didact Gothic"/>
                        <a:sym typeface="Didact Gothic"/>
                      </a:endParaRPr>
                    </a:p>
                    <a:p>
                      <a:pPr indent="0" lvl="0" marL="0" rtl="0" algn="just">
                        <a:spcBef>
                          <a:spcPts val="0"/>
                        </a:spcBef>
                        <a:spcAft>
                          <a:spcPts val="0"/>
                        </a:spcAft>
                        <a:buNone/>
                      </a:pPr>
                      <a:r>
                        <a:rPr lang="es" sz="1600">
                          <a:latin typeface="Didact Gothic"/>
                          <a:ea typeface="Didact Gothic"/>
                          <a:cs typeface="Didact Gothic"/>
                          <a:sym typeface="Didact Gothic"/>
                        </a:rPr>
                        <a:t>    bootstrap.css</a:t>
                      </a:r>
                      <a:endParaRPr sz="1600">
                        <a:latin typeface="Didact Gothic"/>
                        <a:ea typeface="Didact Gothic"/>
                        <a:cs typeface="Didact Gothic"/>
                        <a:sym typeface="Didact Gothic"/>
                      </a:endParaRPr>
                    </a:p>
                    <a:p>
                      <a:pPr indent="0" lvl="0" marL="0" rtl="0" algn="just">
                        <a:spcBef>
                          <a:spcPts val="0"/>
                        </a:spcBef>
                        <a:spcAft>
                          <a:spcPts val="0"/>
                        </a:spcAft>
                        <a:buNone/>
                      </a:pPr>
                      <a:r>
                        <a:rPr lang="es" sz="1600">
                          <a:latin typeface="Didact Gothic"/>
                          <a:ea typeface="Didact Gothic"/>
                          <a:cs typeface="Didact Gothic"/>
                          <a:sym typeface="Didact Gothic"/>
                        </a:rPr>
                        <a:t>    bootstrap-responsive.css</a:t>
                      </a:r>
                      <a:endParaRPr sz="1600">
                        <a:latin typeface="Didact Gothic"/>
                        <a:ea typeface="Didact Gothic"/>
                        <a:cs typeface="Didact Gothic"/>
                        <a:sym typeface="Didact Gothic"/>
                      </a:endParaRPr>
                    </a:p>
                    <a:p>
                      <a:pPr indent="0" lvl="0" marL="0" rtl="0" algn="just">
                        <a:spcBef>
                          <a:spcPts val="0"/>
                        </a:spcBef>
                        <a:spcAft>
                          <a:spcPts val="0"/>
                        </a:spcAft>
                        <a:buNone/>
                      </a:pPr>
                      <a:r>
                        <a:rPr lang="es" sz="1600">
                          <a:latin typeface="Didact Gothic"/>
                          <a:ea typeface="Didact Gothic"/>
                          <a:cs typeface="Didact Gothic"/>
                          <a:sym typeface="Didact Gothic"/>
                        </a:rPr>
                        <a:t>js/</a:t>
                      </a:r>
                      <a:endParaRPr sz="1600">
                        <a:latin typeface="Didact Gothic"/>
                        <a:ea typeface="Didact Gothic"/>
                        <a:cs typeface="Didact Gothic"/>
                        <a:sym typeface="Didact Gothic"/>
                      </a:endParaRPr>
                    </a:p>
                    <a:p>
                      <a:pPr indent="0" lvl="0" marL="0" rtl="0" algn="just">
                        <a:spcBef>
                          <a:spcPts val="0"/>
                        </a:spcBef>
                        <a:spcAft>
                          <a:spcPts val="0"/>
                        </a:spcAft>
                        <a:buNone/>
                      </a:pPr>
                      <a:r>
                        <a:rPr lang="es" sz="1600">
                          <a:latin typeface="Didact Gothic"/>
                          <a:ea typeface="Didact Gothic"/>
                          <a:cs typeface="Didact Gothic"/>
                          <a:sym typeface="Didact Gothic"/>
                        </a:rPr>
                        <a:t>    bootstrap.js</a:t>
                      </a:r>
                      <a:endParaRPr sz="1600">
                        <a:latin typeface="Didact Gothic"/>
                        <a:ea typeface="Didact Gothic"/>
                        <a:cs typeface="Didact Gothic"/>
                        <a:sym typeface="Didact Gothic"/>
                      </a:endParaRPr>
                    </a:p>
                  </a:txBody>
                  <a:tcPr marT="63500" marB="63500" marR="63500" marL="63500">
                    <a:solidFill>
                      <a:srgbClr val="EFEFEF"/>
                    </a:solidFill>
                  </a:tcPr>
                </a:tc>
              </a:tr>
            </a:tbl>
          </a:graphicData>
        </a:graphic>
      </p:graphicFrame>
      <p:sp>
        <p:nvSpPr>
          <p:cNvPr id="294" name="Google Shape;294;p36"/>
          <p:cNvSpPr txBox="1"/>
          <p:nvPr/>
        </p:nvSpPr>
        <p:spPr>
          <a:xfrm>
            <a:off x="4092975" y="1557650"/>
            <a:ext cx="4703700" cy="9777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s" sz="1800">
                <a:highlight>
                  <a:srgbClr val="FFFFFF"/>
                </a:highlight>
                <a:latin typeface="Helvetica Neue Light"/>
                <a:ea typeface="Helvetica Neue Light"/>
                <a:cs typeface="Helvetica Neue Light"/>
                <a:sym typeface="Helvetica Neue Light"/>
              </a:rPr>
              <a:t>Para visualizar correctamente este archivo utilizando las clases de Bootstrap, se debe respetar la siguiente estructura de directorios:</a:t>
            </a:r>
            <a:endParaRPr sz="1800">
              <a:latin typeface="Helvetica Neue Light"/>
              <a:ea typeface="Helvetica Neue Light"/>
              <a:cs typeface="Helvetica Neue Light"/>
              <a:sym typeface="Helvetica Neue Light"/>
            </a:endParaRPr>
          </a:p>
        </p:txBody>
      </p:sp>
      <p:pic>
        <p:nvPicPr>
          <p:cNvPr id="295" name="Google Shape;295;p36"/>
          <p:cNvPicPr preferRelativeResize="0"/>
          <p:nvPr/>
        </p:nvPicPr>
        <p:blipFill rotWithShape="1">
          <a:blip r:embed="rId4">
            <a:alphaModFix/>
          </a:blip>
          <a:srcRect b="0" l="2219" r="0" t="0"/>
          <a:stretch/>
        </p:blipFill>
        <p:spPr>
          <a:xfrm>
            <a:off x="748275" y="1662600"/>
            <a:ext cx="2905900" cy="2846825"/>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3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01" name="Google Shape;301;p37"/>
          <p:cNvSpPr txBox="1"/>
          <p:nvPr/>
        </p:nvSpPr>
        <p:spPr>
          <a:xfrm>
            <a:off x="1975200" y="482875"/>
            <a:ext cx="51936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4000">
                <a:solidFill>
                  <a:schemeClr val="dk1"/>
                </a:solidFill>
                <a:latin typeface="Anton"/>
                <a:ea typeface="Anton"/>
                <a:cs typeface="Anton"/>
                <a:sym typeface="Anton"/>
              </a:rPr>
              <a:t>INSTALAR BOOTSTRAP</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sz="4000">
              <a:solidFill>
                <a:schemeClr val="dk1"/>
              </a:solidFill>
              <a:latin typeface="Anton"/>
              <a:ea typeface="Anton"/>
              <a:cs typeface="Anton"/>
              <a:sym typeface="Anton"/>
            </a:endParaRPr>
          </a:p>
        </p:txBody>
      </p:sp>
      <p:grpSp>
        <p:nvGrpSpPr>
          <p:cNvPr id="302" name="Google Shape;302;p37"/>
          <p:cNvGrpSpPr/>
          <p:nvPr/>
        </p:nvGrpSpPr>
        <p:grpSpPr>
          <a:xfrm>
            <a:off x="469510" y="1622632"/>
            <a:ext cx="3248493" cy="3124924"/>
            <a:chOff x="1949147" y="1325500"/>
            <a:chExt cx="3858526" cy="3665600"/>
          </a:xfrm>
        </p:grpSpPr>
        <p:pic>
          <p:nvPicPr>
            <p:cNvPr id="303" name="Google Shape;303;p37"/>
            <p:cNvPicPr preferRelativeResize="0"/>
            <p:nvPr/>
          </p:nvPicPr>
          <p:blipFill>
            <a:blip r:embed="rId4">
              <a:alphaModFix/>
            </a:blip>
            <a:stretch>
              <a:fillRect/>
            </a:stretch>
          </p:blipFill>
          <p:spPr>
            <a:xfrm>
              <a:off x="1949147" y="1325500"/>
              <a:ext cx="3858526" cy="3665600"/>
            </a:xfrm>
            <a:prstGeom prst="rect">
              <a:avLst/>
            </a:prstGeom>
            <a:noFill/>
            <a:ln>
              <a:noFill/>
            </a:ln>
          </p:spPr>
        </p:pic>
        <p:sp>
          <p:nvSpPr>
            <p:cNvPr id="304" name="Google Shape;304;p37"/>
            <p:cNvSpPr/>
            <p:nvPr/>
          </p:nvSpPr>
          <p:spPr>
            <a:xfrm rot="-1702743">
              <a:off x="2914084" y="3313015"/>
              <a:ext cx="1873333" cy="1070891"/>
            </a:xfrm>
            <a:prstGeom prst="roundRect">
              <a:avLst>
                <a:gd fmla="val 16667" name="adj"/>
              </a:avLst>
            </a:prstGeom>
            <a:solidFill>
              <a:srgbClr val="FFC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 name="Google Shape;305;p37"/>
          <p:cNvSpPr txBox="1"/>
          <p:nvPr/>
        </p:nvSpPr>
        <p:spPr>
          <a:xfrm>
            <a:off x="1504075" y="3410825"/>
            <a:ext cx="25104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Helvetica Neue Light"/>
                <a:ea typeface="Helvetica Neue Light"/>
                <a:cs typeface="Helvetica Neue Light"/>
                <a:sym typeface="Helvetica Neue Light"/>
              </a:rPr>
              <a:t>Hay 4 Maneras</a:t>
            </a:r>
            <a:endParaRPr sz="1800">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800">
              <a:latin typeface="Helvetica Neue Light"/>
              <a:ea typeface="Helvetica Neue Light"/>
              <a:cs typeface="Helvetica Neue Light"/>
              <a:sym typeface="Helvetica Neue Light"/>
            </a:endParaRPr>
          </a:p>
        </p:txBody>
      </p:sp>
      <p:sp>
        <p:nvSpPr>
          <p:cNvPr id="306" name="Google Shape;306;p37"/>
          <p:cNvSpPr txBox="1"/>
          <p:nvPr/>
        </p:nvSpPr>
        <p:spPr>
          <a:xfrm>
            <a:off x="3882675" y="1329050"/>
            <a:ext cx="4989900" cy="3450300"/>
          </a:xfrm>
          <a:prstGeom prst="rect">
            <a:avLst/>
          </a:prstGeom>
          <a:noFill/>
          <a:ln>
            <a:noFill/>
          </a:ln>
        </p:spPr>
        <p:txBody>
          <a:bodyPr anchorCtr="0" anchor="ctr" bIns="91425" lIns="91425" spcFirstLastPara="1" rIns="91425" wrap="square" tIns="91425">
            <a:noAutofit/>
          </a:bodyPr>
          <a:lstStyle/>
          <a:p>
            <a:pPr indent="-342900" lvl="0" marL="457200" rtl="0" algn="just">
              <a:lnSpc>
                <a:spcPct val="115000"/>
              </a:lnSpc>
              <a:spcBef>
                <a:spcPts val="0"/>
              </a:spcBef>
              <a:spcAft>
                <a:spcPts val="0"/>
              </a:spcAft>
              <a:buSzPts val="1800"/>
              <a:buFont typeface="Helvetica Neue Light"/>
              <a:buAutoNum type="arabicPeriod"/>
            </a:pPr>
            <a:r>
              <a:rPr lang="es" sz="1800">
                <a:highlight>
                  <a:srgbClr val="A6FFCA"/>
                </a:highlight>
                <a:latin typeface="Helvetica Neue Light"/>
                <a:ea typeface="Helvetica Neue Light"/>
                <a:cs typeface="Helvetica Neue Light"/>
                <a:sym typeface="Helvetica Neue Light"/>
              </a:rPr>
              <a:t>Código compilado listo para usar para Bootstrap .</a:t>
            </a:r>
            <a:endParaRPr sz="1800">
              <a:highlight>
                <a:srgbClr val="A6FFCA"/>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SzPts val="1800"/>
              <a:buFont typeface="Helvetica Neue Light"/>
              <a:buAutoNum type="arabicPeriod"/>
            </a:pPr>
            <a:r>
              <a:rPr lang="es" sz="1800">
                <a:highlight>
                  <a:srgbClr val="FFFFFF"/>
                </a:highlight>
                <a:latin typeface="Helvetica Neue Light"/>
                <a:ea typeface="Helvetica Neue Light"/>
                <a:cs typeface="Helvetica Neue Light"/>
                <a:sym typeface="Helvetica Neue Light"/>
              </a:rPr>
              <a:t>Archivos para compilar.</a:t>
            </a:r>
            <a:endParaRPr sz="1800">
              <a:highlight>
                <a:srgbClr val="FFFFFF"/>
              </a:highlight>
              <a:latin typeface="Helvetica Neue Light"/>
              <a:ea typeface="Helvetica Neue Light"/>
              <a:cs typeface="Helvetica Neue Light"/>
              <a:sym typeface="Helvetica Neue Light"/>
            </a:endParaRPr>
          </a:p>
          <a:p>
            <a:pPr indent="-349250" lvl="0" marL="457200" rtl="0" algn="l">
              <a:lnSpc>
                <a:spcPct val="115000"/>
              </a:lnSpc>
              <a:spcBef>
                <a:spcPts val="0"/>
              </a:spcBef>
              <a:spcAft>
                <a:spcPts val="0"/>
              </a:spcAft>
              <a:buSzPts val="1900"/>
              <a:buFont typeface="Helvetica Neue Light"/>
              <a:buAutoNum type="arabicPeriod"/>
            </a:pPr>
            <a:r>
              <a:rPr lang="es" sz="1800">
                <a:solidFill>
                  <a:schemeClr val="dk1"/>
                </a:solidFill>
                <a:highlight>
                  <a:srgbClr val="A6FFCA"/>
                </a:highlight>
                <a:latin typeface="Helvetica Neue Light"/>
                <a:ea typeface="Helvetica Neue Light"/>
                <a:cs typeface="Helvetica Neue Light"/>
                <a:sym typeface="Helvetica Neue Light"/>
              </a:rPr>
              <a:t>BootstrapCDN (enlace directo).</a:t>
            </a:r>
            <a:endParaRPr sz="1800">
              <a:solidFill>
                <a:schemeClr val="dk1"/>
              </a:solidFill>
              <a:highlight>
                <a:srgbClr val="A6FFCA"/>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SzPts val="1800"/>
              <a:buFont typeface="Helvetica Neue Light"/>
              <a:buAutoNum type="arabicPeriod"/>
            </a:pPr>
            <a:r>
              <a:rPr lang="es" sz="1800">
                <a:highlight>
                  <a:srgbClr val="FFFFFF"/>
                </a:highlight>
                <a:latin typeface="Helvetica Neue Light"/>
                <a:ea typeface="Helvetica Neue Light"/>
                <a:cs typeface="Helvetica Neue Light"/>
                <a:sym typeface="Helvetica Neue Light"/>
              </a:rPr>
              <a:t>Instalando paquetes.</a:t>
            </a:r>
            <a:endParaRPr sz="1800">
              <a:highlight>
                <a:srgbClr val="FFFFFF"/>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highlight>
                <a:srgbClr val="FFFFFF"/>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b="1" lang="es" sz="1800">
                <a:highlight>
                  <a:srgbClr val="FFFFFF"/>
                </a:highlight>
                <a:latin typeface="Helvetica Neue"/>
                <a:ea typeface="Helvetica Neue"/>
                <a:cs typeface="Helvetica Neue"/>
                <a:sym typeface="Helvetica Neue"/>
              </a:rPr>
              <a:t>Vamos a usar las formas más sencillas:</a:t>
            </a:r>
            <a:endParaRPr b="1" sz="1800">
              <a:highlight>
                <a:srgbClr val="FFFFFF"/>
              </a:highlight>
              <a:latin typeface="Helvetica Neue"/>
              <a:ea typeface="Helvetica Neue"/>
              <a:cs typeface="Helvetica Neue"/>
              <a:sym typeface="Helvetica Neue"/>
            </a:endParaRPr>
          </a:p>
          <a:p>
            <a:pPr indent="-342900" lvl="0" marL="457200" rtl="0" algn="just">
              <a:lnSpc>
                <a:spcPct val="115000"/>
              </a:lnSpc>
              <a:spcBef>
                <a:spcPts val="0"/>
              </a:spcBef>
              <a:spcAft>
                <a:spcPts val="0"/>
              </a:spcAft>
              <a:buClr>
                <a:srgbClr val="3CEFAB"/>
              </a:buClr>
              <a:buSzPts val="1800"/>
              <a:buFont typeface="Helvetica Neue Light"/>
              <a:buChar char="●"/>
            </a:pPr>
            <a:r>
              <a:rPr lang="es" sz="1800">
                <a:highlight>
                  <a:srgbClr val="FFFFFF"/>
                </a:highlight>
                <a:latin typeface="Helvetica Neue Light"/>
                <a:ea typeface="Helvetica Neue Light"/>
                <a:cs typeface="Helvetica Neue Light"/>
                <a:sym typeface="Helvetica Neue Light"/>
              </a:rPr>
              <a:t>Descargando los archivos.</a:t>
            </a:r>
            <a:endParaRPr sz="1800">
              <a:highlight>
                <a:srgbClr val="FFFFFF"/>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rgbClr val="3CEFAB"/>
              </a:buClr>
              <a:buSzPts val="1800"/>
              <a:buFont typeface="Helvetica Neue Light"/>
              <a:buChar char="●"/>
            </a:pPr>
            <a:r>
              <a:rPr lang="es" sz="1800">
                <a:highlight>
                  <a:srgbClr val="FFFFFF"/>
                </a:highlight>
                <a:latin typeface="Helvetica Neue Light"/>
                <a:ea typeface="Helvetica Neue Light"/>
                <a:cs typeface="Helvetica Neue Light"/>
                <a:sym typeface="Helvetica Neue Light"/>
              </a:rPr>
              <a:t>Con el enlace a los archivos.</a:t>
            </a:r>
            <a:endParaRPr sz="1800">
              <a:highlight>
                <a:srgbClr val="FFFFFF"/>
              </a:highlight>
              <a:latin typeface="Helvetica Neue Light"/>
              <a:ea typeface="Helvetica Neue Light"/>
              <a:cs typeface="Helvetica Neue Light"/>
              <a:sym typeface="Helvetica Neue Light"/>
            </a:endParaRPr>
          </a:p>
        </p:txBody>
      </p:sp>
      <p:sp>
        <p:nvSpPr>
          <p:cNvPr id="307" name="Google Shape;307;p37"/>
          <p:cNvSpPr txBox="1"/>
          <p:nvPr/>
        </p:nvSpPr>
        <p:spPr>
          <a:xfrm>
            <a:off x="1578275" y="3756225"/>
            <a:ext cx="1557300" cy="6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Helvetica Neue Light"/>
                <a:ea typeface="Helvetica Neue Light"/>
                <a:cs typeface="Helvetica Neue Light"/>
                <a:sym typeface="Helvetica Neue Light"/>
              </a:rPr>
              <a:t>¡</a:t>
            </a:r>
            <a:r>
              <a:rPr lang="es" sz="1800" u="sng">
                <a:solidFill>
                  <a:schemeClr val="hlink"/>
                </a:solidFill>
                <a:latin typeface="Helvetica Neue Light"/>
                <a:ea typeface="Helvetica Neue Light"/>
                <a:cs typeface="Helvetica Neue Light"/>
                <a:sym typeface="Helvetica Neue Light"/>
                <a:hlinkClick r:id="rId5"/>
              </a:rPr>
              <a:t>Descargar</a:t>
            </a:r>
            <a:r>
              <a:rPr lang="e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3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13" name="Google Shape;313;p38"/>
          <p:cNvSpPr txBox="1"/>
          <p:nvPr/>
        </p:nvSpPr>
        <p:spPr>
          <a:xfrm>
            <a:off x="847876" y="-1122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INSTALANDO EL COMPILADO</a:t>
            </a:r>
            <a:endParaRPr i="1" sz="4000">
              <a:solidFill>
                <a:schemeClr val="dk1"/>
              </a:solidFill>
              <a:latin typeface="Anton"/>
              <a:ea typeface="Anton"/>
              <a:cs typeface="Anton"/>
              <a:sym typeface="Anton"/>
            </a:endParaRPr>
          </a:p>
          <a:p>
            <a:pPr indent="0" lvl="0" marL="0" rtl="0" algn="ctr">
              <a:lnSpc>
                <a:spcPct val="100000"/>
              </a:lnSpc>
              <a:spcBef>
                <a:spcPts val="0"/>
              </a:spcBef>
              <a:spcAft>
                <a:spcPts val="0"/>
              </a:spcAft>
              <a:buClr>
                <a:schemeClr val="dk1"/>
              </a:buClr>
              <a:buSzPts val="1100"/>
              <a:buFont typeface="Arial"/>
              <a:buNone/>
            </a:pPr>
            <a:r>
              <a:rPr i="1" lang="es" sz="4000">
                <a:solidFill>
                  <a:srgbClr val="EF89D2"/>
                </a:solidFill>
                <a:latin typeface="Anton"/>
                <a:ea typeface="Anton"/>
                <a:cs typeface="Anton"/>
                <a:sym typeface="Anton"/>
              </a:rPr>
              <a:t>Forma 1</a:t>
            </a:r>
            <a:endParaRPr i="1" sz="4000">
              <a:solidFill>
                <a:srgbClr val="EF89D2"/>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pic>
        <p:nvPicPr>
          <p:cNvPr id="314" name="Google Shape;314;p38"/>
          <p:cNvPicPr preferRelativeResize="0"/>
          <p:nvPr/>
        </p:nvPicPr>
        <p:blipFill rotWithShape="1">
          <a:blip r:embed="rId4">
            <a:alphaModFix/>
          </a:blip>
          <a:srcRect b="0" l="0" r="8742" t="0"/>
          <a:stretch/>
        </p:blipFill>
        <p:spPr>
          <a:xfrm>
            <a:off x="303250" y="2889538"/>
            <a:ext cx="3304600" cy="1591900"/>
          </a:xfrm>
          <a:prstGeom prst="rect">
            <a:avLst/>
          </a:prstGeom>
          <a:noFill/>
          <a:ln cap="flat" cmpd="sng" w="28575">
            <a:solidFill>
              <a:srgbClr val="E0FF00"/>
            </a:solidFill>
            <a:prstDash val="solid"/>
            <a:round/>
            <a:headEnd len="sm" w="sm" type="none"/>
            <a:tailEnd len="sm" w="sm" type="none"/>
          </a:ln>
        </p:spPr>
      </p:pic>
      <p:pic>
        <p:nvPicPr>
          <p:cNvPr id="315" name="Google Shape;315;p38"/>
          <p:cNvPicPr preferRelativeResize="0"/>
          <p:nvPr/>
        </p:nvPicPr>
        <p:blipFill rotWithShape="1">
          <a:blip r:embed="rId5">
            <a:alphaModFix/>
          </a:blip>
          <a:srcRect b="0" l="0" r="21191" t="0"/>
          <a:stretch/>
        </p:blipFill>
        <p:spPr>
          <a:xfrm>
            <a:off x="3914113" y="2889537"/>
            <a:ext cx="2234800" cy="1509200"/>
          </a:xfrm>
          <a:prstGeom prst="rect">
            <a:avLst/>
          </a:prstGeom>
          <a:noFill/>
          <a:ln cap="flat" cmpd="sng" w="28575">
            <a:solidFill>
              <a:srgbClr val="E0FF00"/>
            </a:solidFill>
            <a:prstDash val="solid"/>
            <a:round/>
            <a:headEnd len="sm" w="sm" type="none"/>
            <a:tailEnd len="sm" w="sm" type="none"/>
          </a:ln>
        </p:spPr>
      </p:pic>
      <p:cxnSp>
        <p:nvCxnSpPr>
          <p:cNvPr id="316" name="Google Shape;316;p38"/>
          <p:cNvCxnSpPr>
            <a:stCxn id="317" idx="6"/>
            <a:endCxn id="318" idx="2"/>
          </p:cNvCxnSpPr>
          <p:nvPr/>
        </p:nvCxnSpPr>
        <p:spPr>
          <a:xfrm>
            <a:off x="2486925" y="1737538"/>
            <a:ext cx="4578300" cy="0"/>
          </a:xfrm>
          <a:prstGeom prst="straightConnector1">
            <a:avLst/>
          </a:prstGeom>
          <a:noFill/>
          <a:ln cap="flat" cmpd="sng" w="28575">
            <a:solidFill>
              <a:srgbClr val="EF89D2"/>
            </a:solidFill>
            <a:prstDash val="solid"/>
            <a:round/>
            <a:headEnd len="med" w="med" type="none"/>
            <a:tailEnd len="med" w="med" type="none"/>
          </a:ln>
        </p:spPr>
      </p:cxnSp>
      <p:sp>
        <p:nvSpPr>
          <p:cNvPr id="317" name="Google Shape;317;p38"/>
          <p:cNvSpPr/>
          <p:nvPr/>
        </p:nvSpPr>
        <p:spPr>
          <a:xfrm>
            <a:off x="1872825" y="1430488"/>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8"/>
          <p:cNvSpPr/>
          <p:nvPr/>
        </p:nvSpPr>
        <p:spPr>
          <a:xfrm>
            <a:off x="4502530" y="1430488"/>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318" name="Google Shape;318;p38"/>
          <p:cNvSpPr/>
          <p:nvPr/>
        </p:nvSpPr>
        <p:spPr>
          <a:xfrm>
            <a:off x="7065284" y="1430488"/>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320" name="Google Shape;320;p38"/>
          <p:cNvSpPr txBox="1"/>
          <p:nvPr/>
        </p:nvSpPr>
        <p:spPr>
          <a:xfrm>
            <a:off x="1152300" y="1963213"/>
            <a:ext cx="20691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Se descarga</a:t>
            </a:r>
            <a:r>
              <a:rPr lang="es" sz="1800">
                <a:solidFill>
                  <a:schemeClr val="dk1"/>
                </a:solidFill>
                <a:highlight>
                  <a:schemeClr val="lt1"/>
                </a:highlight>
                <a:latin typeface="Helvetica Neue Light"/>
                <a:ea typeface="Helvetica Neue Light"/>
                <a:cs typeface="Helvetica Neue Light"/>
                <a:sym typeface="Helvetica Neue Light"/>
              </a:rPr>
              <a:t> el compilado.</a:t>
            </a:r>
            <a:endParaRPr sz="1800">
              <a:latin typeface="Helvetica Neue Light"/>
              <a:ea typeface="Helvetica Neue Light"/>
              <a:cs typeface="Helvetica Neue Light"/>
              <a:sym typeface="Helvetica Neue Light"/>
            </a:endParaRPr>
          </a:p>
        </p:txBody>
      </p:sp>
      <p:sp>
        <p:nvSpPr>
          <p:cNvPr id="321" name="Google Shape;321;p38"/>
          <p:cNvSpPr txBox="1"/>
          <p:nvPr/>
        </p:nvSpPr>
        <p:spPr>
          <a:xfrm>
            <a:off x="3741550" y="1824925"/>
            <a:ext cx="20691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Se descompila.</a:t>
            </a:r>
            <a:endParaRPr b="1" sz="1800">
              <a:latin typeface="Helvetica Neue"/>
              <a:ea typeface="Helvetica Neue"/>
              <a:cs typeface="Helvetica Neue"/>
              <a:sym typeface="Helvetica Neue"/>
            </a:endParaRPr>
          </a:p>
        </p:txBody>
      </p:sp>
      <p:sp>
        <p:nvSpPr>
          <p:cNvPr id="322" name="Google Shape;322;p38"/>
          <p:cNvSpPr txBox="1"/>
          <p:nvPr/>
        </p:nvSpPr>
        <p:spPr>
          <a:xfrm>
            <a:off x="6148925" y="1963213"/>
            <a:ext cx="25626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Se lleva</a:t>
            </a:r>
            <a:r>
              <a:rPr lang="es" sz="1800">
                <a:solidFill>
                  <a:schemeClr val="dk1"/>
                </a:solidFill>
                <a:highlight>
                  <a:schemeClr val="lt1"/>
                </a:highlight>
                <a:latin typeface="Helvetica Neue Light"/>
                <a:ea typeface="Helvetica Neue Light"/>
                <a:cs typeface="Helvetica Neue Light"/>
                <a:sym typeface="Helvetica Neue Light"/>
              </a:rPr>
              <a:t> a la carpeta del proyecto.</a:t>
            </a:r>
            <a:endParaRPr sz="1800">
              <a:latin typeface="Helvetica Neue Light"/>
              <a:ea typeface="Helvetica Neue Light"/>
              <a:cs typeface="Helvetica Neue Light"/>
              <a:sym typeface="Helvetica Neue Light"/>
            </a:endParaRPr>
          </a:p>
        </p:txBody>
      </p:sp>
      <p:sp>
        <p:nvSpPr>
          <p:cNvPr id="323" name="Google Shape;323;p38"/>
          <p:cNvSpPr txBox="1"/>
          <p:nvPr/>
        </p:nvSpPr>
        <p:spPr>
          <a:xfrm>
            <a:off x="1986761" y="1466561"/>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1</a:t>
            </a:r>
            <a:endParaRPr sz="2400">
              <a:latin typeface="Helvetica Neue Light"/>
              <a:ea typeface="Helvetica Neue Light"/>
              <a:cs typeface="Helvetica Neue Light"/>
              <a:sym typeface="Helvetica Neue Light"/>
            </a:endParaRPr>
          </a:p>
        </p:txBody>
      </p:sp>
      <p:sp>
        <p:nvSpPr>
          <p:cNvPr id="324" name="Google Shape;324;p38"/>
          <p:cNvSpPr txBox="1"/>
          <p:nvPr/>
        </p:nvSpPr>
        <p:spPr>
          <a:xfrm>
            <a:off x="4640962" y="1457427"/>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p:txBody>
      </p:sp>
      <p:sp>
        <p:nvSpPr>
          <p:cNvPr id="325" name="Google Shape;325;p38"/>
          <p:cNvSpPr txBox="1"/>
          <p:nvPr/>
        </p:nvSpPr>
        <p:spPr>
          <a:xfrm>
            <a:off x="7198032" y="1485183"/>
            <a:ext cx="2703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3</a:t>
            </a:r>
            <a:endParaRPr sz="2400">
              <a:latin typeface="Helvetica Neue Light"/>
              <a:ea typeface="Helvetica Neue Light"/>
              <a:cs typeface="Helvetica Neue Light"/>
              <a:sym typeface="Helvetica Neue Light"/>
            </a:endParaRPr>
          </a:p>
        </p:txBody>
      </p:sp>
      <p:pic>
        <p:nvPicPr>
          <p:cNvPr id="326" name="Google Shape;326;p38"/>
          <p:cNvPicPr preferRelativeResize="0"/>
          <p:nvPr/>
        </p:nvPicPr>
        <p:blipFill rotWithShape="1">
          <a:blip r:embed="rId6">
            <a:alphaModFix/>
          </a:blip>
          <a:srcRect b="22821" l="0" r="0" t="0"/>
          <a:stretch/>
        </p:blipFill>
        <p:spPr>
          <a:xfrm>
            <a:off x="6455200" y="2889538"/>
            <a:ext cx="2340925" cy="1690825"/>
          </a:xfrm>
          <a:prstGeom prst="rect">
            <a:avLst/>
          </a:prstGeom>
          <a:noFill/>
          <a:ln cap="flat" cmpd="sng" w="28575">
            <a:solidFill>
              <a:srgbClr val="E0FF00"/>
            </a:solidFill>
            <a:prstDash val="solid"/>
            <a:round/>
            <a:headEnd len="sm" w="sm" type="none"/>
            <a:tailEnd len="sm" w="sm" type="none"/>
          </a:ln>
        </p:spPr>
      </p:pic>
      <p:pic>
        <p:nvPicPr>
          <p:cNvPr id="327" name="Google Shape;327;p38"/>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3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33" name="Google Shape;333;p39"/>
          <p:cNvSpPr txBox="1"/>
          <p:nvPr/>
        </p:nvSpPr>
        <p:spPr>
          <a:xfrm>
            <a:off x="847876" y="1213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4000">
                <a:solidFill>
                  <a:schemeClr val="dk1"/>
                </a:solidFill>
                <a:latin typeface="Anton"/>
                <a:ea typeface="Anton"/>
                <a:cs typeface="Anton"/>
                <a:sym typeface="Anton"/>
              </a:rPr>
              <a:t>USANDO EL CDN </a:t>
            </a:r>
            <a:endParaRPr i="1" sz="4000">
              <a:solidFill>
                <a:schemeClr val="dk1"/>
              </a:solidFill>
              <a:latin typeface="Anton"/>
              <a:ea typeface="Anton"/>
              <a:cs typeface="Anton"/>
              <a:sym typeface="Anton"/>
            </a:endParaRPr>
          </a:p>
          <a:p>
            <a:pPr indent="0" lvl="0" marL="0" rtl="0" algn="ctr">
              <a:lnSpc>
                <a:spcPct val="100000"/>
              </a:lnSpc>
              <a:spcBef>
                <a:spcPts val="0"/>
              </a:spcBef>
              <a:spcAft>
                <a:spcPts val="0"/>
              </a:spcAft>
              <a:buClr>
                <a:schemeClr val="dk1"/>
              </a:buClr>
              <a:buSzPts val="1100"/>
              <a:buFont typeface="Arial"/>
              <a:buNone/>
            </a:pPr>
            <a:r>
              <a:rPr i="1" lang="es" sz="4000">
                <a:solidFill>
                  <a:srgbClr val="EF89D2"/>
                </a:solidFill>
                <a:latin typeface="Anton"/>
                <a:ea typeface="Anton"/>
                <a:cs typeface="Anton"/>
                <a:sym typeface="Anton"/>
              </a:rPr>
              <a:t>Forma 2</a:t>
            </a:r>
            <a:endParaRPr i="1" sz="4000">
              <a:solidFill>
                <a:srgbClr val="EF89D2"/>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cxnSp>
        <p:nvCxnSpPr>
          <p:cNvPr id="334" name="Google Shape;334;p39"/>
          <p:cNvCxnSpPr>
            <a:stCxn id="335" idx="6"/>
            <a:endCxn id="336" idx="2"/>
          </p:cNvCxnSpPr>
          <p:nvPr/>
        </p:nvCxnSpPr>
        <p:spPr>
          <a:xfrm>
            <a:off x="2486925" y="1737538"/>
            <a:ext cx="4578300" cy="0"/>
          </a:xfrm>
          <a:prstGeom prst="straightConnector1">
            <a:avLst/>
          </a:prstGeom>
          <a:noFill/>
          <a:ln cap="flat" cmpd="sng" w="28575">
            <a:solidFill>
              <a:srgbClr val="EF89D2"/>
            </a:solidFill>
            <a:prstDash val="solid"/>
            <a:round/>
            <a:headEnd len="med" w="med" type="none"/>
            <a:tailEnd len="med" w="med" type="none"/>
          </a:ln>
        </p:spPr>
      </p:cxnSp>
      <p:sp>
        <p:nvSpPr>
          <p:cNvPr id="335" name="Google Shape;335;p39"/>
          <p:cNvSpPr/>
          <p:nvPr/>
        </p:nvSpPr>
        <p:spPr>
          <a:xfrm>
            <a:off x="1872825" y="1430488"/>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9"/>
          <p:cNvSpPr/>
          <p:nvPr/>
        </p:nvSpPr>
        <p:spPr>
          <a:xfrm>
            <a:off x="4502530" y="1430488"/>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336" name="Google Shape;336;p39"/>
          <p:cNvSpPr/>
          <p:nvPr/>
        </p:nvSpPr>
        <p:spPr>
          <a:xfrm>
            <a:off x="7065284" y="1430488"/>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338" name="Google Shape;338;p39"/>
          <p:cNvSpPr txBox="1"/>
          <p:nvPr/>
        </p:nvSpPr>
        <p:spPr>
          <a:xfrm>
            <a:off x="1152300" y="1848913"/>
            <a:ext cx="2069100" cy="1065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Se copia </a:t>
            </a:r>
            <a:r>
              <a:rPr lang="es" sz="1800">
                <a:solidFill>
                  <a:schemeClr val="dk1"/>
                </a:solidFill>
                <a:highlight>
                  <a:schemeClr val="lt1"/>
                </a:highlight>
                <a:latin typeface="Helvetica Neue Light"/>
                <a:ea typeface="Helvetica Neue Light"/>
                <a:cs typeface="Helvetica Neue Light"/>
                <a:sym typeface="Helvetica Neue Light"/>
              </a:rPr>
              <a:t>el CDN.</a:t>
            </a:r>
            <a:endParaRPr sz="1800">
              <a:latin typeface="Helvetica Neue Light"/>
              <a:ea typeface="Helvetica Neue Light"/>
              <a:cs typeface="Helvetica Neue Light"/>
              <a:sym typeface="Helvetica Neue Light"/>
            </a:endParaRPr>
          </a:p>
        </p:txBody>
      </p:sp>
      <p:sp>
        <p:nvSpPr>
          <p:cNvPr id="339" name="Google Shape;339;p39"/>
          <p:cNvSpPr txBox="1"/>
          <p:nvPr/>
        </p:nvSpPr>
        <p:spPr>
          <a:xfrm>
            <a:off x="3698825" y="1848925"/>
            <a:ext cx="2473500" cy="1065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Vamos</a:t>
            </a:r>
            <a:r>
              <a:rPr lang="es" sz="1800">
                <a:solidFill>
                  <a:schemeClr val="dk1"/>
                </a:solidFill>
                <a:highlight>
                  <a:schemeClr val="lt1"/>
                </a:highlight>
                <a:latin typeface="Helvetica Neue Light"/>
                <a:ea typeface="Helvetica Neue Light"/>
                <a:cs typeface="Helvetica Neue Light"/>
                <a:sym typeface="Helvetica Neue Light"/>
              </a:rPr>
              <a:t> al index.html</a:t>
            </a:r>
            <a:endParaRPr sz="1800">
              <a:latin typeface="Helvetica Neue Light"/>
              <a:ea typeface="Helvetica Neue Light"/>
              <a:cs typeface="Helvetica Neue Light"/>
              <a:sym typeface="Helvetica Neue Light"/>
            </a:endParaRPr>
          </a:p>
        </p:txBody>
      </p:sp>
      <p:sp>
        <p:nvSpPr>
          <p:cNvPr id="340" name="Google Shape;340;p39"/>
          <p:cNvSpPr txBox="1"/>
          <p:nvPr/>
        </p:nvSpPr>
        <p:spPr>
          <a:xfrm>
            <a:off x="6225125" y="2041250"/>
            <a:ext cx="25626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Se pega </a:t>
            </a:r>
            <a:r>
              <a:rPr lang="es" sz="1800">
                <a:solidFill>
                  <a:schemeClr val="dk1"/>
                </a:solidFill>
                <a:highlight>
                  <a:schemeClr val="lt1"/>
                </a:highlight>
                <a:latin typeface="Helvetica Neue Light"/>
                <a:ea typeface="Helvetica Neue Light"/>
                <a:cs typeface="Helvetica Neue Light"/>
                <a:sym typeface="Helvetica Neue Light"/>
              </a:rPr>
              <a:t>en el &lt;head&gt; el CDN.</a:t>
            </a:r>
            <a:endParaRPr sz="1800">
              <a:latin typeface="Helvetica Neue Light"/>
              <a:ea typeface="Helvetica Neue Light"/>
              <a:cs typeface="Helvetica Neue Light"/>
              <a:sym typeface="Helvetica Neue Light"/>
            </a:endParaRPr>
          </a:p>
        </p:txBody>
      </p:sp>
      <p:sp>
        <p:nvSpPr>
          <p:cNvPr id="341" name="Google Shape;341;p39"/>
          <p:cNvSpPr txBox="1"/>
          <p:nvPr/>
        </p:nvSpPr>
        <p:spPr>
          <a:xfrm>
            <a:off x="1986761" y="1466561"/>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1</a:t>
            </a:r>
            <a:endParaRPr sz="2400">
              <a:latin typeface="Helvetica Neue Light"/>
              <a:ea typeface="Helvetica Neue Light"/>
              <a:cs typeface="Helvetica Neue Light"/>
              <a:sym typeface="Helvetica Neue Light"/>
            </a:endParaRPr>
          </a:p>
        </p:txBody>
      </p:sp>
      <p:sp>
        <p:nvSpPr>
          <p:cNvPr id="342" name="Google Shape;342;p39"/>
          <p:cNvSpPr txBox="1"/>
          <p:nvPr/>
        </p:nvSpPr>
        <p:spPr>
          <a:xfrm>
            <a:off x="4640962" y="1457427"/>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p:txBody>
      </p:sp>
      <p:sp>
        <p:nvSpPr>
          <p:cNvPr id="343" name="Google Shape;343;p39"/>
          <p:cNvSpPr txBox="1"/>
          <p:nvPr/>
        </p:nvSpPr>
        <p:spPr>
          <a:xfrm>
            <a:off x="7198032" y="1485183"/>
            <a:ext cx="2703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3</a:t>
            </a:r>
            <a:endParaRPr sz="2400">
              <a:latin typeface="Helvetica Neue Light"/>
              <a:ea typeface="Helvetica Neue Light"/>
              <a:cs typeface="Helvetica Neue Light"/>
              <a:sym typeface="Helvetica Neue Light"/>
            </a:endParaRPr>
          </a:p>
        </p:txBody>
      </p:sp>
      <p:pic>
        <p:nvPicPr>
          <p:cNvPr id="344" name="Google Shape;344;p39"/>
          <p:cNvPicPr preferRelativeResize="0"/>
          <p:nvPr/>
        </p:nvPicPr>
        <p:blipFill>
          <a:blip r:embed="rId4">
            <a:alphaModFix/>
          </a:blip>
          <a:stretch>
            <a:fillRect/>
          </a:stretch>
        </p:blipFill>
        <p:spPr>
          <a:xfrm>
            <a:off x="2409450" y="2655950"/>
            <a:ext cx="4486050" cy="2243025"/>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4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50" name="Google Shape;350;p40"/>
          <p:cNvSpPr txBox="1"/>
          <p:nvPr/>
        </p:nvSpPr>
        <p:spPr>
          <a:xfrm>
            <a:off x="643801" y="1427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MOBILE FIRST - BOOTSTRAP</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351" name="Google Shape;351;p40"/>
          <p:cNvSpPr txBox="1"/>
          <p:nvPr/>
        </p:nvSpPr>
        <p:spPr>
          <a:xfrm>
            <a:off x="4251025" y="1531675"/>
            <a:ext cx="4617000" cy="25185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s" sz="1800">
                <a:latin typeface="Helvetica Neue Light"/>
                <a:ea typeface="Helvetica Neue Light"/>
                <a:cs typeface="Helvetica Neue Light"/>
                <a:sym typeface="Helvetica Neue Light"/>
              </a:rPr>
              <a:t>¿Recuerdan que vimos el tag para que el sitio se adapte a los estilos responsivos, esencial para dispositivos móviles? </a:t>
            </a:r>
            <a:endParaRPr sz="1800">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s" sz="1800">
                <a:latin typeface="Helvetica Neue Light"/>
                <a:ea typeface="Helvetica Neue Light"/>
                <a:cs typeface="Helvetica Neue Light"/>
                <a:sym typeface="Helvetica Neue Light"/>
              </a:rPr>
              <a:t>Para </a:t>
            </a:r>
            <a:r>
              <a:rPr b="1" lang="es" sz="1800">
                <a:latin typeface="Helvetica Neue"/>
                <a:ea typeface="Helvetica Neue"/>
                <a:cs typeface="Helvetica Neue"/>
                <a:sym typeface="Helvetica Neue"/>
              </a:rPr>
              <a:t>garantizar</a:t>
            </a:r>
            <a:r>
              <a:rPr lang="es" sz="1800">
                <a:latin typeface="Helvetica Neue Light"/>
                <a:ea typeface="Helvetica Neue Light"/>
                <a:cs typeface="Helvetica Neue Light"/>
                <a:sym typeface="Helvetica Neue Light"/>
              </a:rPr>
              <a:t> una representación adecuada, y un zoom táctil para todos los dispositivos, </a:t>
            </a:r>
            <a:r>
              <a:rPr b="1" lang="es" sz="1800">
                <a:latin typeface="Helvetica Neue"/>
                <a:ea typeface="Helvetica Neue"/>
                <a:cs typeface="Helvetica Neue"/>
                <a:sym typeface="Helvetica Neue"/>
              </a:rPr>
              <a:t>no olvides agregar el viewport.</a:t>
            </a:r>
            <a:endParaRPr b="1" sz="1800">
              <a:latin typeface="Helvetica Neue"/>
              <a:ea typeface="Helvetica Neue"/>
              <a:cs typeface="Helvetica Neue"/>
              <a:sym typeface="Helvetica Neue"/>
            </a:endParaRPr>
          </a:p>
          <a:p>
            <a:pPr indent="0" lvl="0" marL="0" rtl="0" algn="just">
              <a:lnSpc>
                <a:spcPct val="115000"/>
              </a:lnSpc>
              <a:spcBef>
                <a:spcPts val="0"/>
              </a:spcBef>
              <a:spcAft>
                <a:spcPts val="0"/>
              </a:spcAft>
              <a:buNone/>
            </a:pPr>
            <a:r>
              <a:t/>
            </a:r>
            <a:endParaRPr sz="1800">
              <a:latin typeface="Didact Gothic"/>
              <a:ea typeface="Didact Gothic"/>
              <a:cs typeface="Didact Gothic"/>
              <a:sym typeface="Didact Gothic"/>
            </a:endParaRPr>
          </a:p>
        </p:txBody>
      </p:sp>
      <p:sp>
        <p:nvSpPr>
          <p:cNvPr id="352" name="Google Shape;352;p40"/>
          <p:cNvSpPr txBox="1"/>
          <p:nvPr/>
        </p:nvSpPr>
        <p:spPr>
          <a:xfrm>
            <a:off x="902975" y="4143550"/>
            <a:ext cx="7016700" cy="422700"/>
          </a:xfrm>
          <a:prstGeom prst="rect">
            <a:avLst/>
          </a:prstGeom>
          <a:solidFill>
            <a:schemeClr val="lt2"/>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Didact Gothic"/>
                <a:ea typeface="Didact Gothic"/>
                <a:cs typeface="Didact Gothic"/>
                <a:sym typeface="Didact Gothic"/>
              </a:rPr>
              <a:t>&lt;</a:t>
            </a:r>
            <a:r>
              <a:rPr lang="es" sz="1800">
                <a:solidFill>
                  <a:srgbClr val="A52A2A"/>
                </a:solidFill>
                <a:latin typeface="Didact Gothic"/>
                <a:ea typeface="Didact Gothic"/>
                <a:cs typeface="Didact Gothic"/>
                <a:sym typeface="Didact Gothic"/>
              </a:rPr>
              <a:t>meta</a:t>
            </a:r>
            <a:r>
              <a:rPr lang="es" sz="1800">
                <a:solidFill>
                  <a:srgbClr val="FF0000"/>
                </a:solidFill>
                <a:latin typeface="Didact Gothic"/>
                <a:ea typeface="Didact Gothic"/>
                <a:cs typeface="Didact Gothic"/>
                <a:sym typeface="Didact Gothic"/>
              </a:rPr>
              <a:t> name</a:t>
            </a:r>
            <a:r>
              <a:rPr lang="es" sz="1800">
                <a:solidFill>
                  <a:srgbClr val="0000CD"/>
                </a:solidFill>
                <a:latin typeface="Didact Gothic"/>
                <a:ea typeface="Didact Gothic"/>
                <a:cs typeface="Didact Gothic"/>
                <a:sym typeface="Didact Gothic"/>
              </a:rPr>
              <a:t>="viewport"</a:t>
            </a:r>
            <a:r>
              <a:rPr lang="es" sz="1800">
                <a:solidFill>
                  <a:srgbClr val="FF0000"/>
                </a:solidFill>
                <a:latin typeface="Didact Gothic"/>
                <a:ea typeface="Didact Gothic"/>
                <a:cs typeface="Didact Gothic"/>
                <a:sym typeface="Didact Gothic"/>
              </a:rPr>
              <a:t> content</a:t>
            </a:r>
            <a:r>
              <a:rPr lang="es" sz="1800">
                <a:solidFill>
                  <a:srgbClr val="0000CD"/>
                </a:solidFill>
                <a:latin typeface="Didact Gothic"/>
                <a:ea typeface="Didact Gothic"/>
                <a:cs typeface="Didact Gothic"/>
                <a:sym typeface="Didact Gothic"/>
              </a:rPr>
              <a:t>="width=device-width, initial-scale=1"&gt;</a:t>
            </a:r>
            <a:endParaRPr sz="1800">
              <a:latin typeface="Didact Gothic"/>
              <a:ea typeface="Didact Gothic"/>
              <a:cs typeface="Didact Gothic"/>
              <a:sym typeface="Didact Gothic"/>
            </a:endParaRPr>
          </a:p>
        </p:txBody>
      </p:sp>
      <p:pic>
        <p:nvPicPr>
          <p:cNvPr id="353" name="Google Shape;353;p40"/>
          <p:cNvPicPr preferRelativeResize="0"/>
          <p:nvPr/>
        </p:nvPicPr>
        <p:blipFill>
          <a:blip r:embed="rId4">
            <a:alphaModFix/>
          </a:blip>
          <a:stretch>
            <a:fillRect/>
          </a:stretch>
        </p:blipFill>
        <p:spPr>
          <a:xfrm>
            <a:off x="263975" y="1458290"/>
            <a:ext cx="3946224" cy="2426928"/>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7" name="Shape 357"/>
        <p:cNvGrpSpPr/>
        <p:nvPr/>
      </p:nvGrpSpPr>
      <p:grpSpPr>
        <a:xfrm>
          <a:off x="0" y="0"/>
          <a:ext cx="0" cy="0"/>
          <a:chOff x="0" y="0"/>
          <a:chExt cx="0" cy="0"/>
        </a:xfrm>
      </p:grpSpPr>
      <p:sp>
        <p:nvSpPr>
          <p:cNvPr id="358" name="Google Shape;358;p41"/>
          <p:cNvSpPr txBox="1"/>
          <p:nvPr/>
        </p:nvSpPr>
        <p:spPr>
          <a:xfrm>
            <a:off x="1926300" y="1663325"/>
            <a:ext cx="52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ESTRUCTURA DE BOOTSTRAP</a:t>
            </a:r>
            <a:endParaRPr i="1" sz="3600">
              <a:solidFill>
                <a:srgbClr val="E0FF00"/>
              </a:solidFill>
              <a:latin typeface="Anton"/>
              <a:ea typeface="Anton"/>
              <a:cs typeface="Anton"/>
              <a:sym typeface="Anto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362" name="Shape 362"/>
        <p:cNvGrpSpPr/>
        <p:nvPr/>
      </p:nvGrpSpPr>
      <p:grpSpPr>
        <a:xfrm>
          <a:off x="0" y="0"/>
          <a:ext cx="0" cy="0"/>
          <a:chOff x="0" y="0"/>
          <a:chExt cx="0" cy="0"/>
        </a:xfrm>
      </p:grpSpPr>
      <p:sp>
        <p:nvSpPr>
          <p:cNvPr id="363" name="Google Shape;363;p42"/>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TIPOGRAFÍA</a:t>
            </a:r>
            <a:endParaRPr i="1" sz="3600">
              <a:latin typeface="Anton"/>
              <a:ea typeface="Anton"/>
              <a:cs typeface="Anton"/>
              <a:sym typeface="Anton"/>
            </a:endParaRPr>
          </a:p>
        </p:txBody>
      </p:sp>
      <p:pic>
        <p:nvPicPr>
          <p:cNvPr id="364" name="Google Shape;364;p4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43"/>
          <p:cNvPicPr preferRelativeResize="0"/>
          <p:nvPr/>
        </p:nvPicPr>
        <p:blipFill>
          <a:blip r:embed="rId3">
            <a:alphaModFix/>
          </a:blip>
          <a:stretch>
            <a:fillRect/>
          </a:stretch>
        </p:blipFill>
        <p:spPr>
          <a:xfrm>
            <a:off x="517900" y="1613225"/>
            <a:ext cx="5335751" cy="2599200"/>
          </a:xfrm>
          <a:prstGeom prst="rect">
            <a:avLst/>
          </a:prstGeom>
          <a:noFill/>
          <a:ln>
            <a:noFill/>
          </a:ln>
        </p:spPr>
      </p:pic>
      <p:sp>
        <p:nvSpPr>
          <p:cNvPr id="370" name="Google Shape;370;p43"/>
          <p:cNvSpPr txBox="1"/>
          <p:nvPr/>
        </p:nvSpPr>
        <p:spPr>
          <a:xfrm>
            <a:off x="4538850" y="2768099"/>
            <a:ext cx="4215600" cy="1700100"/>
          </a:xfrm>
          <a:prstGeom prst="rect">
            <a:avLst/>
          </a:prstGeom>
          <a:solidFill>
            <a:srgbClr val="A6FFCA"/>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Todos los tags de </a:t>
            </a:r>
            <a:r>
              <a:rPr b="1" lang="es" sz="1800">
                <a:latin typeface="Helvetica Neue"/>
                <a:ea typeface="Helvetica Neue"/>
                <a:cs typeface="Helvetica Neue"/>
                <a:sym typeface="Helvetica Neue"/>
              </a:rPr>
              <a:t>&lt;h1&gt;</a:t>
            </a:r>
            <a:r>
              <a:rPr lang="es" sz="1800">
                <a:latin typeface="Helvetica Neue Light"/>
                <a:ea typeface="Helvetica Neue Light"/>
                <a:cs typeface="Helvetica Neue Light"/>
                <a:sym typeface="Helvetica Neue Light"/>
              </a:rPr>
              <a:t> a </a:t>
            </a:r>
            <a:r>
              <a:rPr b="1" lang="es" sz="1800">
                <a:latin typeface="Helvetica Neue"/>
                <a:ea typeface="Helvetica Neue"/>
                <a:cs typeface="Helvetica Neue"/>
                <a:sym typeface="Helvetica Neue"/>
              </a:rPr>
              <a:t>&lt;h6&gt;</a:t>
            </a:r>
            <a:r>
              <a:rPr lang="es" sz="1800">
                <a:latin typeface="Helvetica Neue Light"/>
                <a:ea typeface="Helvetica Neue Light"/>
                <a:cs typeface="Helvetica Neue Light"/>
                <a:sym typeface="Helvetica Neue Light"/>
              </a:rPr>
              <a:t> están estilados por Bootstrap. También se puede utilizar el tag </a:t>
            </a:r>
            <a:r>
              <a:rPr b="1" lang="es" sz="1800">
                <a:latin typeface="Helvetica Neue"/>
                <a:ea typeface="Helvetica Neue"/>
                <a:cs typeface="Helvetica Neue"/>
                <a:sym typeface="Helvetica Neue"/>
              </a:rPr>
              <a:t>&lt;small&gt;</a:t>
            </a:r>
            <a:r>
              <a:rPr lang="es" sz="1800">
                <a:latin typeface="Helvetica Neue Light"/>
                <a:ea typeface="Helvetica Neue Light"/>
                <a:cs typeface="Helvetica Neue Light"/>
                <a:sym typeface="Helvetica Neue Light"/>
              </a:rPr>
              <a:t> para mostrar un texto secundario</a:t>
            </a:r>
            <a:endParaRPr sz="1800">
              <a:latin typeface="Helvetica Neue Light"/>
              <a:ea typeface="Helvetica Neue Light"/>
              <a:cs typeface="Helvetica Neue Light"/>
              <a:sym typeface="Helvetica Neue Light"/>
            </a:endParaRPr>
          </a:p>
        </p:txBody>
      </p:sp>
      <p:pic>
        <p:nvPicPr>
          <p:cNvPr id="371" name="Google Shape;371;p43"/>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372" name="Google Shape;372;p43"/>
          <p:cNvSpPr txBox="1"/>
          <p:nvPr/>
        </p:nvSpPr>
        <p:spPr>
          <a:xfrm>
            <a:off x="643800" y="246700"/>
            <a:ext cx="7856400" cy="1199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TIPOGRAFÍA EN BOOTSTRAP</a:t>
            </a:r>
            <a:endParaRPr i="1" sz="4000">
              <a:solidFill>
                <a:schemeClr val="dk1"/>
              </a:solidFill>
              <a:latin typeface="Anton"/>
              <a:ea typeface="Anton"/>
              <a:cs typeface="Anton"/>
              <a:sym typeface="Anto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 name="Shape 76"/>
        <p:cNvGrpSpPr/>
        <p:nvPr/>
      </p:nvGrpSpPr>
      <p:grpSpPr>
        <a:xfrm>
          <a:off x="0" y="0"/>
          <a:ext cx="0" cy="0"/>
          <a:chOff x="0" y="0"/>
          <a:chExt cx="0" cy="0"/>
        </a:xfrm>
      </p:grpSpPr>
      <p:sp>
        <p:nvSpPr>
          <p:cNvPr id="77" name="Google Shape;77;p17"/>
          <p:cNvSpPr txBox="1"/>
          <p:nvPr/>
        </p:nvSpPr>
        <p:spPr>
          <a:xfrm>
            <a:off x="1752750" y="2046125"/>
            <a:ext cx="5638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121212"/>
                </a:solidFill>
                <a:latin typeface="Anton"/>
                <a:ea typeface="Anton"/>
                <a:cs typeface="Anton"/>
                <a:sym typeface="Anton"/>
              </a:rPr>
              <a:t>FRAMEWORKS CSS + BOOTSTRAP</a:t>
            </a:r>
            <a:endParaRPr b="0" i="1" sz="3600" u="none" cap="none" strike="noStrike">
              <a:solidFill>
                <a:srgbClr val="121212"/>
              </a:solidFill>
              <a:latin typeface="Anton"/>
              <a:ea typeface="Anton"/>
              <a:cs typeface="Anton"/>
              <a:sym typeface="Anton"/>
            </a:endParaRPr>
          </a:p>
        </p:txBody>
      </p:sp>
      <p:sp>
        <p:nvSpPr>
          <p:cNvPr id="78" name="Google Shape;78;p17"/>
          <p:cNvSpPr txBox="1"/>
          <p:nvPr/>
        </p:nvSpPr>
        <p:spPr>
          <a:xfrm>
            <a:off x="2067900" y="1623925"/>
            <a:ext cx="50082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s" sz="2000" u="none" cap="none" strike="noStrike">
                <a:solidFill>
                  <a:srgbClr val="121212"/>
                </a:solidFill>
                <a:latin typeface="Helvetica Neue"/>
                <a:ea typeface="Helvetica Neue"/>
                <a:cs typeface="Helvetica Neue"/>
                <a:sym typeface="Helvetica Neue"/>
              </a:rPr>
              <a:t>     Clase </a:t>
            </a:r>
            <a:r>
              <a:rPr b="1" lang="es" sz="2000">
                <a:solidFill>
                  <a:srgbClr val="121212"/>
                </a:solidFill>
                <a:latin typeface="Helvetica Neue"/>
                <a:ea typeface="Helvetica Neue"/>
                <a:cs typeface="Helvetica Neue"/>
                <a:sym typeface="Helvetica Neue"/>
              </a:rPr>
              <a:t>11</a:t>
            </a:r>
            <a:r>
              <a:rPr b="1" i="0" lang="es" sz="2000" u="none" cap="none" strike="noStrike">
                <a:solidFill>
                  <a:srgbClr val="121212"/>
                </a:solidFill>
                <a:latin typeface="Helvetica Neue"/>
                <a:ea typeface="Helvetica Neue"/>
                <a:cs typeface="Helvetica Neue"/>
                <a:sym typeface="Helvetica Neue"/>
              </a:rPr>
              <a:t>. </a:t>
            </a:r>
            <a:r>
              <a:rPr b="0" i="0" lang="es" sz="2000" u="none" cap="none" strike="noStrike">
                <a:solidFill>
                  <a:srgbClr val="121212"/>
                </a:solidFill>
                <a:latin typeface="Helvetica Neue Light"/>
                <a:ea typeface="Helvetica Neue Light"/>
                <a:cs typeface="Helvetica Neue Light"/>
                <a:sym typeface="Helvetica Neue Light"/>
              </a:rPr>
              <a:t> </a:t>
            </a:r>
            <a:r>
              <a:rPr lang="es" sz="2000">
                <a:solidFill>
                  <a:srgbClr val="121212"/>
                </a:solidFill>
                <a:latin typeface="Helvetica Neue Light"/>
                <a:ea typeface="Helvetica Neue Light"/>
                <a:cs typeface="Helvetica Neue Light"/>
                <a:sym typeface="Helvetica Neue Light"/>
              </a:rPr>
              <a:t>DESARROLLO WEB </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79" name="Google Shape;79;p17"/>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4"/>
          <p:cNvSpPr txBox="1"/>
          <p:nvPr/>
        </p:nvSpPr>
        <p:spPr>
          <a:xfrm>
            <a:off x="3623450" y="1285875"/>
            <a:ext cx="5386500" cy="12270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s" sz="1800">
                <a:latin typeface="Helvetica Neue Light"/>
                <a:ea typeface="Helvetica Neue Light"/>
                <a:cs typeface="Helvetica Neue Light"/>
                <a:sym typeface="Helvetica Neue Light"/>
              </a:rPr>
              <a:t>Otro ejemplo de estilo de texto puede ser para destacar un párrafo como en el siguiente ejemplo usando la clase </a:t>
            </a:r>
            <a:r>
              <a:rPr b="1" lang="es" sz="1800">
                <a:latin typeface="Helvetica Neue"/>
                <a:ea typeface="Helvetica Neue"/>
                <a:cs typeface="Helvetica Neue"/>
                <a:sym typeface="Helvetica Neue"/>
              </a:rPr>
              <a:t>“lead”</a:t>
            </a:r>
            <a:r>
              <a:rPr lang="e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pic>
        <p:nvPicPr>
          <p:cNvPr id="378" name="Google Shape;378;p4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79" name="Google Shape;379;p44"/>
          <p:cNvSpPr txBox="1"/>
          <p:nvPr/>
        </p:nvSpPr>
        <p:spPr>
          <a:xfrm>
            <a:off x="398000" y="1234850"/>
            <a:ext cx="3042000" cy="822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i="1" lang="es" sz="2000">
                <a:highlight>
                  <a:srgbClr val="FFFFFF"/>
                </a:highlight>
                <a:latin typeface="Didact Gothic"/>
                <a:ea typeface="Didact Gothic"/>
                <a:cs typeface="Didact Gothic"/>
                <a:sym typeface="Didact Gothic"/>
              </a:rPr>
              <a:t>HTML</a:t>
            </a:r>
            <a:endParaRPr i="1" sz="2000">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2000">
              <a:highlight>
                <a:srgbClr val="FFFFFF"/>
              </a:highlight>
              <a:latin typeface="Didact Gothic"/>
              <a:ea typeface="Didact Gothic"/>
              <a:cs typeface="Didact Gothic"/>
              <a:sym typeface="Didact Gothic"/>
            </a:endParaRPr>
          </a:p>
        </p:txBody>
      </p:sp>
      <p:sp>
        <p:nvSpPr>
          <p:cNvPr id="380" name="Google Shape;380;p44"/>
          <p:cNvSpPr txBox="1"/>
          <p:nvPr/>
        </p:nvSpPr>
        <p:spPr>
          <a:xfrm>
            <a:off x="440000" y="1596300"/>
            <a:ext cx="3000000" cy="195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600">
                <a:solidFill>
                  <a:schemeClr val="dk1"/>
                </a:solidFill>
                <a:latin typeface="Helvetica Neue Light"/>
                <a:ea typeface="Helvetica Neue Light"/>
                <a:cs typeface="Helvetica Neue Light"/>
                <a:sym typeface="Helvetica Neue Light"/>
              </a:rPr>
              <a:t>  </a:t>
            </a: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p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a:t>
            </a:r>
            <a:r>
              <a:rPr lang="es" sz="1800">
                <a:solidFill>
                  <a:srgbClr val="0000FF"/>
                </a:solidFill>
                <a:latin typeface="Helvetica Neue Light"/>
                <a:ea typeface="Helvetica Neue Light"/>
                <a:cs typeface="Helvetica Neue Light"/>
                <a:sym typeface="Helvetica Neue Light"/>
              </a:rPr>
              <a:t>lead</a:t>
            </a:r>
            <a:r>
              <a:rPr lang="es" sz="1800">
                <a:solidFill>
                  <a:srgbClr val="CE9178"/>
                </a:solidFill>
                <a:latin typeface="Helvetica Neue Light"/>
                <a:ea typeface="Helvetica Neue Light"/>
                <a:cs typeface="Helvetica Neue Light"/>
                <a:sym typeface="Helvetica Neue Light"/>
              </a:rPr>
              <a:t>"</a:t>
            </a:r>
            <a:r>
              <a:rPr lang="es" sz="1600">
                <a:solidFill>
                  <a:srgbClr val="0000CD"/>
                </a:solidFill>
                <a:latin typeface="Helvetica Neue Light"/>
                <a:ea typeface="Helvetica Neue Light"/>
                <a:cs typeface="Helvetica Neue Light"/>
                <a:sym typeface="Helvetica Neue Light"/>
              </a:rPr>
              <a:t>"&gt;</a:t>
            </a:r>
            <a:r>
              <a:rPr lang="es" sz="1600">
                <a:solidFill>
                  <a:schemeClr val="dk1"/>
                </a:solidFill>
                <a:latin typeface="Helvetica Neue Light"/>
                <a:ea typeface="Helvetica Neue Light"/>
                <a:cs typeface="Helvetica Neue Light"/>
                <a:sym typeface="Helvetica Neue Light"/>
              </a:rPr>
              <a:t>Aquí va el contenido en un container fluid con clase lead.</a:t>
            </a: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/p</a:t>
            </a:r>
            <a:r>
              <a:rPr lang="es" sz="1600">
                <a:solidFill>
                  <a:srgbClr val="0000CD"/>
                </a:solidFill>
                <a:latin typeface="Helvetica Neue Light"/>
                <a:ea typeface="Helvetica Neue Light"/>
                <a:cs typeface="Helvetica Neue Light"/>
                <a:sym typeface="Helvetica Neue Light"/>
              </a:rPr>
              <a:t>&gt;</a:t>
            </a:r>
            <a:endParaRPr sz="1600">
              <a:solidFill>
                <a:srgbClr val="0000CD"/>
              </a:solidFill>
              <a:latin typeface="Helvetica Neue Light"/>
              <a:ea typeface="Helvetica Neue Light"/>
              <a:cs typeface="Helvetica Neue Light"/>
              <a:sym typeface="Helvetica Neue Light"/>
            </a:endParaRPr>
          </a:p>
        </p:txBody>
      </p:sp>
      <p:sp>
        <p:nvSpPr>
          <p:cNvPr id="381" name="Google Shape;381;p44"/>
          <p:cNvSpPr txBox="1"/>
          <p:nvPr/>
        </p:nvSpPr>
        <p:spPr>
          <a:xfrm>
            <a:off x="643800" y="3983863"/>
            <a:ext cx="7602900" cy="510600"/>
          </a:xfrm>
          <a:prstGeom prst="rect">
            <a:avLst/>
          </a:prstGeom>
          <a:solidFill>
            <a:srgbClr val="E0FF00"/>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Ver más ejemplos de texto con estilo en </a:t>
            </a:r>
            <a:r>
              <a:rPr lang="es" sz="1800" u="sng">
                <a:solidFill>
                  <a:srgbClr val="1155CC"/>
                </a:solidFill>
                <a:latin typeface="Helvetica Neue Light"/>
                <a:ea typeface="Helvetica Neue Light"/>
                <a:cs typeface="Helvetica Neue Light"/>
                <a:sym typeface="Helvetica Neue Light"/>
                <a:hlinkClick r:id="rId4">
                  <a:extLst>
                    <a:ext uri="{A12FA001-AC4F-418D-AE19-62706E023703}">
                      <ahyp:hlinkClr val="tx"/>
                    </a:ext>
                  </a:extLst>
                </a:hlinkClick>
              </a:rPr>
              <a:t>http://getbootstrap.com/css/#type</a:t>
            </a:r>
            <a:r>
              <a:rPr lang="es" sz="1800">
                <a:solidFill>
                  <a:schemeClr val="dk1"/>
                </a:solidFill>
                <a:latin typeface="Helvetica Neue Light"/>
                <a:ea typeface="Helvetica Neue Light"/>
                <a:cs typeface="Helvetica Neue Light"/>
                <a:sym typeface="Helvetica Neue Light"/>
              </a:rPr>
              <a:t> </a:t>
            </a:r>
            <a:endParaRPr sz="1800">
              <a:latin typeface="Helvetica Neue Light"/>
              <a:ea typeface="Helvetica Neue Light"/>
              <a:cs typeface="Helvetica Neue Light"/>
              <a:sym typeface="Helvetica Neue Light"/>
            </a:endParaRPr>
          </a:p>
        </p:txBody>
      </p:sp>
      <p:pic>
        <p:nvPicPr>
          <p:cNvPr id="382" name="Google Shape;382;p44"/>
          <p:cNvPicPr preferRelativeResize="0"/>
          <p:nvPr/>
        </p:nvPicPr>
        <p:blipFill>
          <a:blip r:embed="rId5">
            <a:alphaModFix/>
          </a:blip>
          <a:stretch>
            <a:fillRect/>
          </a:stretch>
        </p:blipFill>
        <p:spPr>
          <a:xfrm>
            <a:off x="3822063" y="2664650"/>
            <a:ext cx="4989275" cy="1439800"/>
          </a:xfrm>
          <a:prstGeom prst="rect">
            <a:avLst/>
          </a:prstGeom>
          <a:noFill/>
          <a:ln>
            <a:noFill/>
          </a:ln>
        </p:spPr>
      </p:pic>
      <p:sp>
        <p:nvSpPr>
          <p:cNvPr id="383" name="Google Shape;383;p44"/>
          <p:cNvSpPr txBox="1"/>
          <p:nvPr/>
        </p:nvSpPr>
        <p:spPr>
          <a:xfrm>
            <a:off x="643800" y="167725"/>
            <a:ext cx="7856400" cy="1199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TIPOGRAFÍA EN BOOTSTRAP</a:t>
            </a:r>
            <a:endParaRPr i="1" sz="4000">
              <a:solidFill>
                <a:schemeClr val="dk1"/>
              </a:solidFill>
              <a:latin typeface="Anton"/>
              <a:ea typeface="Anton"/>
              <a:cs typeface="Anton"/>
              <a:sym typeface="Anton"/>
            </a:endParaRPr>
          </a:p>
        </p:txBody>
      </p:sp>
      <p:sp>
        <p:nvSpPr>
          <p:cNvPr id="384" name="Google Shape;384;p44"/>
          <p:cNvSpPr txBox="1"/>
          <p:nvPr/>
        </p:nvSpPr>
        <p:spPr>
          <a:xfrm>
            <a:off x="643800" y="3983863"/>
            <a:ext cx="7602900" cy="510600"/>
          </a:xfrm>
          <a:prstGeom prst="rect">
            <a:avLst/>
          </a:prstGeom>
          <a:solidFill>
            <a:srgbClr val="E0FF00"/>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Ver más ejemplos de texto con estilo en </a:t>
            </a:r>
            <a:r>
              <a:rPr lang="es" sz="1800" u="sng">
                <a:solidFill>
                  <a:srgbClr val="1155CC"/>
                </a:solidFill>
                <a:latin typeface="Helvetica Neue Light"/>
                <a:ea typeface="Helvetica Neue Light"/>
                <a:cs typeface="Helvetica Neue Light"/>
                <a:sym typeface="Helvetica Neue Light"/>
                <a:hlinkClick r:id="rId6">
                  <a:extLst>
                    <a:ext uri="{A12FA001-AC4F-418D-AE19-62706E023703}">
                      <ahyp:hlinkClr val="tx"/>
                    </a:ext>
                  </a:extLst>
                </a:hlinkClick>
              </a:rPr>
              <a:t>http://getbootstrap.com/css/#type</a:t>
            </a:r>
            <a:r>
              <a:rPr lang="es" sz="1800">
                <a:solidFill>
                  <a:schemeClr val="dk1"/>
                </a:solidFill>
                <a:latin typeface="Helvetica Neue Light"/>
                <a:ea typeface="Helvetica Neue Light"/>
                <a:cs typeface="Helvetica Neue Light"/>
                <a:sym typeface="Helvetica Neue Light"/>
              </a:rPr>
              <a:t> </a:t>
            </a:r>
            <a:endParaRPr sz="1800">
              <a:latin typeface="Helvetica Neue Light"/>
              <a:ea typeface="Helvetica Neue Light"/>
              <a:cs typeface="Helvetica Neue Light"/>
              <a:sym typeface="Helvetica Neue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388" name="Shape 388"/>
        <p:cNvGrpSpPr/>
        <p:nvPr/>
      </p:nvGrpSpPr>
      <p:grpSpPr>
        <a:xfrm>
          <a:off x="0" y="0"/>
          <a:ext cx="0" cy="0"/>
          <a:chOff x="0" y="0"/>
          <a:chExt cx="0" cy="0"/>
        </a:xfrm>
      </p:grpSpPr>
      <p:sp>
        <p:nvSpPr>
          <p:cNvPr id="389" name="Google Shape;389;p45"/>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CONTENEDORES</a:t>
            </a:r>
            <a:endParaRPr i="1" sz="3600">
              <a:latin typeface="Anton"/>
              <a:ea typeface="Anton"/>
              <a:cs typeface="Anton"/>
              <a:sym typeface="Anton"/>
            </a:endParaRPr>
          </a:p>
        </p:txBody>
      </p:sp>
      <p:pic>
        <p:nvPicPr>
          <p:cNvPr id="390" name="Google Shape;390;p4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4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96" name="Google Shape;396;p46"/>
          <p:cNvSpPr txBox="1"/>
          <p:nvPr/>
        </p:nvSpPr>
        <p:spPr>
          <a:xfrm>
            <a:off x="699801" y="1956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CONTENEDORES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397" name="Google Shape;397;p46"/>
          <p:cNvSpPr txBox="1"/>
          <p:nvPr/>
        </p:nvSpPr>
        <p:spPr>
          <a:xfrm>
            <a:off x="788225" y="1673675"/>
            <a:ext cx="3261300" cy="5364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i="1" lang="es" sz="2000">
                <a:highlight>
                  <a:srgbClr val="FFFFFF"/>
                </a:highlight>
                <a:latin typeface="Didact Gothic"/>
                <a:ea typeface="Didact Gothic"/>
                <a:cs typeface="Didact Gothic"/>
                <a:sym typeface="Didact Gothic"/>
              </a:rPr>
              <a:t>HTML</a:t>
            </a:r>
            <a:endParaRPr i="1" sz="2000">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2000">
              <a:highlight>
                <a:srgbClr val="FFFFFF"/>
              </a:highlight>
              <a:latin typeface="Didact Gothic"/>
              <a:ea typeface="Didact Gothic"/>
              <a:cs typeface="Didact Gothic"/>
              <a:sym typeface="Didact Gothic"/>
            </a:endParaRPr>
          </a:p>
        </p:txBody>
      </p:sp>
      <p:sp>
        <p:nvSpPr>
          <p:cNvPr id="398" name="Google Shape;398;p46"/>
          <p:cNvSpPr txBox="1"/>
          <p:nvPr/>
        </p:nvSpPr>
        <p:spPr>
          <a:xfrm>
            <a:off x="4320700" y="1489975"/>
            <a:ext cx="4331700" cy="1532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sz="1800">
                <a:solidFill>
                  <a:schemeClr val="dk1"/>
                </a:solidFill>
                <a:highlight>
                  <a:srgbClr val="FFFFFF"/>
                </a:highlight>
                <a:latin typeface="Helvetica Neue Light"/>
                <a:ea typeface="Helvetica Neue Light"/>
                <a:cs typeface="Helvetica Neue Light"/>
                <a:sym typeface="Helvetica Neue Light"/>
              </a:rPr>
              <a:t>Cada contenedor tiene un ancho variable, que va a depender de la resolución de pantalla del usuario. Esto lo averiguará Bootstrap, y va a setearle el ancho correspondiente. </a:t>
            </a:r>
            <a:endParaRPr sz="1800">
              <a:latin typeface="Helvetica Neue Light"/>
              <a:ea typeface="Helvetica Neue Light"/>
              <a:cs typeface="Helvetica Neue Light"/>
              <a:sym typeface="Helvetica Neue Light"/>
            </a:endParaRPr>
          </a:p>
        </p:txBody>
      </p:sp>
      <p:sp>
        <p:nvSpPr>
          <p:cNvPr id="399" name="Google Shape;399;p46"/>
          <p:cNvSpPr txBox="1"/>
          <p:nvPr/>
        </p:nvSpPr>
        <p:spPr>
          <a:xfrm>
            <a:off x="766775" y="1958475"/>
            <a:ext cx="3304200" cy="195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div</a:t>
            </a:r>
            <a:r>
              <a:rPr lang="es" sz="1800">
                <a:solidFill>
                  <a:srgbClr val="FF0000"/>
                </a:solidFill>
                <a:latin typeface="Helvetica Neue Light"/>
                <a:ea typeface="Helvetica Neue Light"/>
                <a:cs typeface="Helvetica Neue Light"/>
                <a:sym typeface="Helvetica Neue Light"/>
              </a:rPr>
              <a:t> class</a:t>
            </a:r>
            <a:r>
              <a:rPr lang="es" sz="1800">
                <a:solidFill>
                  <a:srgbClr val="0000CD"/>
                </a:solidFill>
                <a:latin typeface="Helvetica Neue Light"/>
                <a:ea typeface="Helvetica Neue Light"/>
                <a:cs typeface="Helvetica Neue Light"/>
                <a:sym typeface="Helvetica Neue Light"/>
              </a:rPr>
              <a:t>="container"&gt;</a:t>
            </a:r>
            <a:endParaRPr sz="18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  </a:t>
            </a: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h1</a:t>
            </a:r>
            <a:r>
              <a:rPr lang="es" sz="1800">
                <a:solidFill>
                  <a:srgbClr val="0000CD"/>
                </a:solidFill>
                <a:latin typeface="Helvetica Neue Light"/>
                <a:ea typeface="Helvetica Neue Light"/>
                <a:cs typeface="Helvetica Neue Light"/>
                <a:sym typeface="Helvetica Neue Light"/>
              </a:rPr>
              <a:t>&gt;</a:t>
            </a:r>
            <a:r>
              <a:rPr lang="es" sz="1800">
                <a:solidFill>
                  <a:schemeClr val="dk1"/>
                </a:solidFill>
                <a:latin typeface="Helvetica Neue Light"/>
                <a:ea typeface="Helvetica Neue Light"/>
                <a:cs typeface="Helvetica Neue Light"/>
                <a:sym typeface="Helvetica Neue Light"/>
              </a:rPr>
              <a:t>Título Principal</a:t>
            </a: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/h1</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  </a:t>
            </a: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p</a:t>
            </a:r>
            <a:r>
              <a:rPr lang="es" sz="1800">
                <a:solidFill>
                  <a:srgbClr val="0000CD"/>
                </a:solidFill>
                <a:latin typeface="Helvetica Neue Light"/>
                <a:ea typeface="Helvetica Neue Light"/>
                <a:cs typeface="Helvetica Neue Light"/>
                <a:sym typeface="Helvetica Neue Light"/>
              </a:rPr>
              <a:t>&gt;</a:t>
            </a:r>
            <a:r>
              <a:rPr lang="es" sz="1800">
                <a:solidFill>
                  <a:schemeClr val="dk1"/>
                </a:solidFill>
                <a:latin typeface="Helvetica Neue Light"/>
                <a:ea typeface="Helvetica Neue Light"/>
                <a:cs typeface="Helvetica Neue Light"/>
                <a:sym typeface="Helvetica Neue Light"/>
              </a:rPr>
              <a:t>Aquí va el contenido.</a:t>
            </a: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/p</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/div</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p:txBody>
      </p:sp>
      <p:pic>
        <p:nvPicPr>
          <p:cNvPr id="400" name="Google Shape;400;p46"/>
          <p:cNvPicPr preferRelativeResize="0"/>
          <p:nvPr/>
        </p:nvPicPr>
        <p:blipFill rotWithShape="1">
          <a:blip r:embed="rId4">
            <a:alphaModFix/>
          </a:blip>
          <a:srcRect b="0" l="0" r="0" t="0"/>
          <a:stretch/>
        </p:blipFill>
        <p:spPr>
          <a:xfrm>
            <a:off x="4795863" y="3262175"/>
            <a:ext cx="3381375" cy="1581150"/>
          </a:xfrm>
          <a:prstGeom prst="rect">
            <a:avLst/>
          </a:prstGeom>
          <a:noFill/>
          <a:ln>
            <a:noFill/>
          </a:ln>
        </p:spPr>
      </p:pic>
      <p:pic>
        <p:nvPicPr>
          <p:cNvPr id="401" name="Google Shape;401;p46"/>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47"/>
          <p:cNvPicPr preferRelativeResize="0"/>
          <p:nvPr/>
        </p:nvPicPr>
        <p:blipFill rotWithShape="1">
          <a:blip r:embed="rId3">
            <a:alphaModFix/>
          </a:blip>
          <a:srcRect b="24440" l="0" r="0" t="-24439"/>
          <a:stretch/>
        </p:blipFill>
        <p:spPr>
          <a:xfrm>
            <a:off x="4422750" y="2210025"/>
            <a:ext cx="4600600" cy="3047824"/>
          </a:xfrm>
          <a:prstGeom prst="rect">
            <a:avLst/>
          </a:prstGeom>
          <a:noFill/>
          <a:ln>
            <a:noFill/>
          </a:ln>
        </p:spPr>
      </p:pic>
      <p:pic>
        <p:nvPicPr>
          <p:cNvPr id="407" name="Google Shape;407;p47"/>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408" name="Google Shape;408;p47"/>
          <p:cNvSpPr txBox="1"/>
          <p:nvPr/>
        </p:nvSpPr>
        <p:spPr>
          <a:xfrm>
            <a:off x="730426" y="2058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CONTENEDORES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409" name="Google Shape;409;p47"/>
          <p:cNvSpPr txBox="1"/>
          <p:nvPr/>
        </p:nvSpPr>
        <p:spPr>
          <a:xfrm>
            <a:off x="835200" y="1879425"/>
            <a:ext cx="3000000" cy="3306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i="1" lang="es" sz="2000">
                <a:highlight>
                  <a:srgbClr val="FFFFFF"/>
                </a:highlight>
                <a:latin typeface="Didact Gothic"/>
                <a:ea typeface="Didact Gothic"/>
                <a:cs typeface="Didact Gothic"/>
                <a:sym typeface="Didact Gothic"/>
              </a:rPr>
              <a:t>HTML</a:t>
            </a:r>
            <a:endParaRPr i="1" sz="2000">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2000">
              <a:highlight>
                <a:srgbClr val="FFFFFF"/>
              </a:highlight>
              <a:latin typeface="Didact Gothic"/>
              <a:ea typeface="Didact Gothic"/>
              <a:cs typeface="Didact Gothic"/>
              <a:sym typeface="Didact Gothic"/>
            </a:endParaRPr>
          </a:p>
        </p:txBody>
      </p:sp>
      <p:sp>
        <p:nvSpPr>
          <p:cNvPr id="410" name="Google Shape;410;p47"/>
          <p:cNvSpPr txBox="1"/>
          <p:nvPr/>
        </p:nvSpPr>
        <p:spPr>
          <a:xfrm>
            <a:off x="4422750" y="1433800"/>
            <a:ext cx="4331700" cy="1532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800">
                <a:solidFill>
                  <a:srgbClr val="24292E"/>
                </a:solidFill>
                <a:highlight>
                  <a:schemeClr val="lt1"/>
                </a:highlight>
                <a:latin typeface="Helvetica Neue Light"/>
                <a:ea typeface="Helvetica Neue Light"/>
                <a:cs typeface="Helvetica Neue Light"/>
                <a:sym typeface="Helvetica Neue Light"/>
              </a:rPr>
              <a:t>En este caso, cuando el contendor es </a:t>
            </a:r>
            <a:r>
              <a:rPr i="1" lang="es" sz="1800">
                <a:solidFill>
                  <a:srgbClr val="24292E"/>
                </a:solidFill>
                <a:highlight>
                  <a:schemeClr val="lt1"/>
                </a:highlight>
                <a:latin typeface="Helvetica Neue Light"/>
                <a:ea typeface="Helvetica Neue Light"/>
                <a:cs typeface="Helvetica Neue Light"/>
                <a:sym typeface="Helvetica Neue Light"/>
              </a:rPr>
              <a:t>fluid</a:t>
            </a:r>
            <a:r>
              <a:rPr lang="es" sz="1800">
                <a:solidFill>
                  <a:srgbClr val="24292E"/>
                </a:solidFill>
                <a:highlight>
                  <a:schemeClr val="lt1"/>
                </a:highlight>
                <a:latin typeface="Helvetica Neue Light"/>
                <a:ea typeface="Helvetica Neue Light"/>
                <a:cs typeface="Helvetica Neue Light"/>
                <a:sym typeface="Helvetica Neue Light"/>
              </a:rPr>
              <a:t>, el ancho siempre será de 100%, brindándonos la posibilidad renderizar un </a:t>
            </a:r>
            <a:r>
              <a:rPr b="1" lang="es" sz="1800">
                <a:solidFill>
                  <a:srgbClr val="24292E"/>
                </a:solidFill>
                <a:highlight>
                  <a:schemeClr val="lt1"/>
                </a:highlight>
                <a:latin typeface="Helvetica Neue"/>
                <a:ea typeface="Helvetica Neue"/>
                <a:cs typeface="Helvetica Neue"/>
                <a:sym typeface="Helvetica Neue"/>
              </a:rPr>
              <a:t>div full width.</a:t>
            </a:r>
            <a:endParaRPr b="1" sz="1800">
              <a:latin typeface="Helvetica Neue"/>
              <a:ea typeface="Helvetica Neue"/>
              <a:cs typeface="Helvetica Neue"/>
              <a:sym typeface="Helvetica Neue"/>
            </a:endParaRPr>
          </a:p>
        </p:txBody>
      </p:sp>
      <p:sp>
        <p:nvSpPr>
          <p:cNvPr id="411" name="Google Shape;411;p47"/>
          <p:cNvSpPr txBox="1"/>
          <p:nvPr/>
        </p:nvSpPr>
        <p:spPr>
          <a:xfrm>
            <a:off x="835200" y="2078050"/>
            <a:ext cx="3000000" cy="195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div</a:t>
            </a:r>
            <a:r>
              <a:rPr lang="es" sz="1600">
                <a:solidFill>
                  <a:srgbClr val="FF0000"/>
                </a:solidFill>
                <a:latin typeface="Helvetica Neue Light"/>
                <a:ea typeface="Helvetica Neue Light"/>
                <a:cs typeface="Helvetica Neue Light"/>
                <a:sym typeface="Helvetica Neue Light"/>
              </a:rPr>
              <a:t> class</a:t>
            </a:r>
            <a:r>
              <a:rPr lang="es" sz="1600">
                <a:solidFill>
                  <a:srgbClr val="0000CD"/>
                </a:solidFill>
                <a:latin typeface="Helvetica Neue Light"/>
                <a:ea typeface="Helvetica Neue Light"/>
                <a:cs typeface="Helvetica Neue Light"/>
                <a:sym typeface="Helvetica Neue Light"/>
              </a:rPr>
              <a:t>="</a:t>
            </a:r>
            <a:r>
              <a:rPr lang="es" sz="1800">
                <a:solidFill>
                  <a:srgbClr val="0000FF"/>
                </a:solidFill>
                <a:latin typeface="Helvetica Neue Light"/>
                <a:ea typeface="Helvetica Neue Light"/>
                <a:cs typeface="Helvetica Neue Light"/>
                <a:sym typeface="Helvetica Neue Light"/>
              </a:rPr>
              <a:t>container-fluid</a:t>
            </a:r>
            <a:r>
              <a:rPr lang="es" sz="1800">
                <a:solidFill>
                  <a:srgbClr val="CE9178"/>
                </a:solidFill>
                <a:latin typeface="Helvetica Neue Light"/>
                <a:ea typeface="Helvetica Neue Light"/>
                <a:cs typeface="Helvetica Neue Light"/>
                <a:sym typeface="Helvetica Neue Light"/>
              </a:rPr>
              <a:t>"</a:t>
            </a:r>
            <a:r>
              <a:rPr lang="es" sz="1600">
                <a:solidFill>
                  <a:srgbClr val="0000CD"/>
                </a:solidFill>
                <a:latin typeface="Helvetica Neue Light"/>
                <a:ea typeface="Helvetica Neue Light"/>
                <a:cs typeface="Helvetica Neue Light"/>
                <a:sym typeface="Helvetica Neue Light"/>
              </a:rPr>
              <a:t>"&gt;</a:t>
            </a:r>
            <a:endParaRPr sz="16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600">
                <a:solidFill>
                  <a:schemeClr val="dk1"/>
                </a:solidFill>
                <a:latin typeface="Helvetica Neue Light"/>
                <a:ea typeface="Helvetica Neue Light"/>
                <a:cs typeface="Helvetica Neue Light"/>
                <a:sym typeface="Helvetica Neue Light"/>
              </a:rPr>
              <a:t>  </a:t>
            </a: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h1</a:t>
            </a:r>
            <a:r>
              <a:rPr lang="es" sz="1600">
                <a:solidFill>
                  <a:srgbClr val="0000CD"/>
                </a:solidFill>
                <a:latin typeface="Helvetica Neue Light"/>
                <a:ea typeface="Helvetica Neue Light"/>
                <a:cs typeface="Helvetica Neue Light"/>
                <a:sym typeface="Helvetica Neue Light"/>
              </a:rPr>
              <a:t>&gt;</a:t>
            </a:r>
            <a:r>
              <a:rPr lang="es" sz="1600">
                <a:solidFill>
                  <a:schemeClr val="dk1"/>
                </a:solidFill>
                <a:latin typeface="Helvetica Neue Light"/>
                <a:ea typeface="Helvetica Neue Light"/>
                <a:cs typeface="Helvetica Neue Light"/>
                <a:sym typeface="Helvetica Neue Light"/>
              </a:rPr>
              <a:t>Título Principal</a:t>
            </a: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/h1</a:t>
            </a:r>
            <a:r>
              <a:rPr lang="es" sz="1600">
                <a:solidFill>
                  <a:srgbClr val="0000CD"/>
                </a:solidFill>
                <a:latin typeface="Helvetica Neue Light"/>
                <a:ea typeface="Helvetica Neue Light"/>
                <a:cs typeface="Helvetica Neue Light"/>
                <a:sym typeface="Helvetica Neue Light"/>
              </a:rPr>
              <a:t>&gt;</a:t>
            </a:r>
            <a:endParaRPr sz="16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600">
                <a:solidFill>
                  <a:schemeClr val="dk1"/>
                </a:solidFill>
                <a:latin typeface="Helvetica Neue Light"/>
                <a:ea typeface="Helvetica Neue Light"/>
                <a:cs typeface="Helvetica Neue Light"/>
                <a:sym typeface="Helvetica Neue Light"/>
              </a:rPr>
              <a:t>  </a:t>
            </a: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p</a:t>
            </a:r>
            <a:r>
              <a:rPr lang="es" sz="1600">
                <a:solidFill>
                  <a:srgbClr val="0000CD"/>
                </a:solidFill>
                <a:latin typeface="Helvetica Neue Light"/>
                <a:ea typeface="Helvetica Neue Light"/>
                <a:cs typeface="Helvetica Neue Light"/>
                <a:sym typeface="Helvetica Neue Light"/>
              </a:rPr>
              <a:t>&gt;</a:t>
            </a:r>
            <a:r>
              <a:rPr lang="es" sz="1600">
                <a:solidFill>
                  <a:schemeClr val="dk1"/>
                </a:solidFill>
                <a:latin typeface="Helvetica Neue Light"/>
                <a:ea typeface="Helvetica Neue Light"/>
                <a:cs typeface="Helvetica Neue Light"/>
                <a:sym typeface="Helvetica Neue Light"/>
              </a:rPr>
              <a:t>Aquí va el contenido.</a:t>
            </a: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/p</a:t>
            </a:r>
            <a:r>
              <a:rPr lang="es" sz="1600">
                <a:solidFill>
                  <a:srgbClr val="0000CD"/>
                </a:solidFill>
                <a:latin typeface="Helvetica Neue Light"/>
                <a:ea typeface="Helvetica Neue Light"/>
                <a:cs typeface="Helvetica Neue Light"/>
                <a:sym typeface="Helvetica Neue Light"/>
              </a:rPr>
              <a:t>&gt;</a:t>
            </a:r>
            <a:endParaRPr sz="16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/div</a:t>
            </a:r>
            <a:r>
              <a:rPr lang="es" sz="1600">
                <a:solidFill>
                  <a:srgbClr val="0000CD"/>
                </a:solidFill>
                <a:latin typeface="Helvetica Neue Light"/>
                <a:ea typeface="Helvetica Neue Light"/>
                <a:cs typeface="Helvetica Neue Light"/>
                <a:sym typeface="Helvetica Neue Light"/>
              </a:rPr>
              <a:t>&gt;</a:t>
            </a:r>
            <a:endParaRPr sz="1600">
              <a:solidFill>
                <a:srgbClr val="0000CD"/>
              </a:solidFill>
              <a:latin typeface="Helvetica Neue Light"/>
              <a:ea typeface="Helvetica Neue Light"/>
              <a:cs typeface="Helvetica Neue Light"/>
              <a:sym typeface="Helvetica Neue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id="416" name="Google Shape;416;p4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17" name="Google Shape;417;p48"/>
          <p:cNvSpPr txBox="1"/>
          <p:nvPr/>
        </p:nvSpPr>
        <p:spPr>
          <a:xfrm>
            <a:off x="643801" y="2652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CONTENEDORES: ROW</a:t>
            </a:r>
            <a:endParaRPr i="1" sz="4000">
              <a:solidFill>
                <a:schemeClr val="dk1"/>
              </a:solidFill>
              <a:latin typeface="Anton"/>
              <a:ea typeface="Anton"/>
              <a:cs typeface="Anton"/>
              <a:sym typeface="Anton"/>
            </a:endParaRPr>
          </a:p>
          <a:p>
            <a:pPr indent="0" lvl="0" marL="0" marR="0" rtl="0" algn="ctr">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marR="0" rtl="0" algn="ctr">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marR="0" rtl="0" algn="ctr">
              <a:lnSpc>
                <a:spcPct val="115000"/>
              </a:lnSpc>
              <a:spcBef>
                <a:spcPts val="2000"/>
              </a:spcBef>
              <a:spcAft>
                <a:spcPts val="600"/>
              </a:spcAft>
              <a:buClr>
                <a:schemeClr val="dk1"/>
              </a:buClr>
              <a:buSzPts val="1100"/>
              <a:buFont typeface="Arial"/>
              <a:buNone/>
            </a:pPr>
            <a:r>
              <a:t/>
            </a:r>
            <a:endParaRPr sz="4000">
              <a:solidFill>
                <a:schemeClr val="dk1"/>
              </a:solidFill>
              <a:latin typeface="Anton"/>
              <a:ea typeface="Anton"/>
              <a:cs typeface="Anton"/>
              <a:sym typeface="Anton"/>
            </a:endParaRPr>
          </a:p>
        </p:txBody>
      </p:sp>
      <p:sp>
        <p:nvSpPr>
          <p:cNvPr id="418" name="Google Shape;418;p48"/>
          <p:cNvSpPr txBox="1"/>
          <p:nvPr/>
        </p:nvSpPr>
        <p:spPr>
          <a:xfrm>
            <a:off x="4214825" y="1685000"/>
            <a:ext cx="4243800" cy="2770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sz="1800">
                <a:solidFill>
                  <a:srgbClr val="24292E"/>
                </a:solidFill>
                <a:highlight>
                  <a:srgbClr val="FFFFFF"/>
                </a:highlight>
                <a:latin typeface="Helvetica Neue Light"/>
                <a:ea typeface="Helvetica Neue Light"/>
                <a:cs typeface="Helvetica Neue Light"/>
                <a:sym typeface="Helvetica Neue Light"/>
              </a:rPr>
              <a:t>El siguiente div a utilizar son los</a:t>
            </a:r>
            <a:r>
              <a:rPr i="1" lang="es" sz="1800">
                <a:solidFill>
                  <a:srgbClr val="24292E"/>
                </a:solidFill>
                <a:highlight>
                  <a:srgbClr val="FFFFFF"/>
                </a:highlight>
                <a:latin typeface="Helvetica Neue Light"/>
                <a:ea typeface="Helvetica Neue Light"/>
                <a:cs typeface="Helvetica Neue Light"/>
                <a:sym typeface="Helvetica Neue Light"/>
              </a:rPr>
              <a:t> </a:t>
            </a:r>
            <a:r>
              <a:rPr b="1" i="1" lang="es" sz="1800">
                <a:solidFill>
                  <a:srgbClr val="24292E"/>
                </a:solidFill>
                <a:highlight>
                  <a:srgbClr val="FFFFFF"/>
                </a:highlight>
                <a:latin typeface="Helvetica Neue"/>
                <a:ea typeface="Helvetica Neue"/>
                <a:cs typeface="Helvetica Neue"/>
                <a:sym typeface="Helvetica Neue"/>
              </a:rPr>
              <a:t>.row</a:t>
            </a:r>
            <a:r>
              <a:rPr lang="es" sz="1800">
                <a:solidFill>
                  <a:srgbClr val="24292E"/>
                </a:solidFill>
                <a:highlight>
                  <a:srgbClr val="FFFFFF"/>
                </a:highlight>
                <a:latin typeface="Helvetica Neue Light"/>
                <a:ea typeface="Helvetica Neue Light"/>
                <a:cs typeface="Helvetica Neue Light"/>
                <a:sym typeface="Helvetica Neue Light"/>
              </a:rPr>
              <a:t>, que serán las filas en donde dividiremos el contenido del bloque, que reacomodará los divs de su interior dependiendo siempre de la resolución del usuario. Dentro de los div row, se indicarán los div con el sistema de grillas.</a:t>
            </a:r>
            <a:endParaRPr sz="1800">
              <a:latin typeface="Helvetica Neue Light"/>
              <a:ea typeface="Helvetica Neue Light"/>
              <a:cs typeface="Helvetica Neue Light"/>
              <a:sym typeface="Helvetica Neue Light"/>
            </a:endParaRPr>
          </a:p>
        </p:txBody>
      </p:sp>
      <p:sp>
        <p:nvSpPr>
          <p:cNvPr id="419" name="Google Shape;419;p48"/>
          <p:cNvSpPr txBox="1"/>
          <p:nvPr/>
        </p:nvSpPr>
        <p:spPr>
          <a:xfrm>
            <a:off x="857675" y="1727025"/>
            <a:ext cx="2734800" cy="3306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i="1" lang="es" sz="2000">
                <a:highlight>
                  <a:srgbClr val="FFFFFF"/>
                </a:highlight>
                <a:latin typeface="Didact Gothic"/>
                <a:ea typeface="Didact Gothic"/>
                <a:cs typeface="Didact Gothic"/>
                <a:sym typeface="Didact Gothic"/>
              </a:rPr>
              <a:t>HTML</a:t>
            </a:r>
            <a:endParaRPr i="1" sz="2000">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2000">
              <a:highlight>
                <a:srgbClr val="FFFFFF"/>
              </a:highlight>
              <a:latin typeface="Didact Gothic"/>
              <a:ea typeface="Didact Gothic"/>
              <a:cs typeface="Didact Gothic"/>
              <a:sym typeface="Didact Gothic"/>
            </a:endParaRPr>
          </a:p>
        </p:txBody>
      </p:sp>
      <p:sp>
        <p:nvSpPr>
          <p:cNvPr id="420" name="Google Shape;420;p48"/>
          <p:cNvSpPr txBox="1"/>
          <p:nvPr/>
        </p:nvSpPr>
        <p:spPr>
          <a:xfrm>
            <a:off x="857675" y="1920800"/>
            <a:ext cx="3000000" cy="2298900"/>
          </a:xfrm>
          <a:prstGeom prst="rect">
            <a:avLst/>
          </a:prstGeom>
          <a:solidFill>
            <a:schemeClr val="lt2"/>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rPr>
              <a:t>&lt;</a:t>
            </a:r>
            <a:r>
              <a:rPr lang="es" sz="1600">
                <a:solidFill>
                  <a:srgbClr val="A52A2A"/>
                </a:solidFill>
              </a:rPr>
              <a:t>h1</a:t>
            </a:r>
            <a:r>
              <a:rPr lang="es" sz="1600">
                <a:solidFill>
                  <a:srgbClr val="0000CD"/>
                </a:solidFill>
              </a:rPr>
              <a:t>&gt;</a:t>
            </a:r>
            <a:r>
              <a:rPr lang="es" sz="1600">
                <a:solidFill>
                  <a:schemeClr val="dk1"/>
                </a:solidFill>
              </a:rPr>
              <a:t>Título Principal</a:t>
            </a:r>
            <a:r>
              <a:rPr lang="es" sz="1600">
                <a:solidFill>
                  <a:srgbClr val="0000CD"/>
                </a:solidFill>
              </a:rPr>
              <a:t>&lt;</a:t>
            </a:r>
            <a:r>
              <a:rPr lang="es" sz="1600">
                <a:solidFill>
                  <a:srgbClr val="A52A2A"/>
                </a:solidFill>
              </a:rPr>
              <a:t>/h1</a:t>
            </a:r>
            <a:r>
              <a:rPr lang="es"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rPr>
              <a:t>&lt;</a:t>
            </a:r>
            <a:r>
              <a:rPr lang="es" sz="1600">
                <a:solidFill>
                  <a:srgbClr val="A52A2A"/>
                </a:solidFill>
              </a:rPr>
              <a:t>div</a:t>
            </a:r>
            <a:r>
              <a:rPr lang="es" sz="1600">
                <a:solidFill>
                  <a:srgbClr val="FF0000"/>
                </a:solidFill>
              </a:rPr>
              <a:t> class</a:t>
            </a:r>
            <a:r>
              <a:rPr lang="es" sz="1600">
                <a:solidFill>
                  <a:srgbClr val="0000CD"/>
                </a:solidFill>
              </a:rPr>
              <a:t>="</a:t>
            </a:r>
            <a:r>
              <a:rPr lang="es" sz="1800">
                <a:solidFill>
                  <a:srgbClr val="0000FF"/>
                </a:solidFill>
                <a:latin typeface="Didact Gothic"/>
                <a:ea typeface="Didact Gothic"/>
                <a:cs typeface="Didact Gothic"/>
                <a:sym typeface="Didact Gothic"/>
              </a:rPr>
              <a:t>container</a:t>
            </a:r>
            <a:r>
              <a:rPr lang="es"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rPr>
              <a:t>&lt;</a:t>
            </a:r>
            <a:r>
              <a:rPr lang="es" sz="1600">
                <a:solidFill>
                  <a:srgbClr val="A52A2A"/>
                </a:solidFill>
              </a:rPr>
              <a:t>div</a:t>
            </a:r>
            <a:r>
              <a:rPr lang="es" sz="1600">
                <a:solidFill>
                  <a:srgbClr val="FF0000"/>
                </a:solidFill>
              </a:rPr>
              <a:t> class</a:t>
            </a:r>
            <a:r>
              <a:rPr lang="es" sz="1600">
                <a:solidFill>
                  <a:srgbClr val="0000CD"/>
                </a:solidFill>
              </a:rPr>
              <a:t>="</a:t>
            </a:r>
            <a:r>
              <a:rPr lang="es" sz="1800">
                <a:solidFill>
                  <a:srgbClr val="0000FF"/>
                </a:solidFill>
                <a:latin typeface="Didact Gothic"/>
                <a:ea typeface="Didact Gothic"/>
                <a:cs typeface="Didact Gothic"/>
                <a:sym typeface="Didact Gothic"/>
              </a:rPr>
              <a:t>row</a:t>
            </a:r>
            <a:r>
              <a:rPr lang="es"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s" sz="1600">
                <a:solidFill>
                  <a:schemeClr val="dk1"/>
                </a:solidFill>
              </a:rPr>
              <a:t>  </a:t>
            </a:r>
            <a:r>
              <a:rPr lang="es" sz="1600">
                <a:solidFill>
                  <a:srgbClr val="0000CD"/>
                </a:solidFill>
              </a:rPr>
              <a:t>&lt;</a:t>
            </a:r>
            <a:r>
              <a:rPr lang="es" sz="1600">
                <a:solidFill>
                  <a:srgbClr val="A52A2A"/>
                </a:solidFill>
              </a:rPr>
              <a:t>p</a:t>
            </a:r>
            <a:r>
              <a:rPr lang="es" sz="1600">
                <a:solidFill>
                  <a:srgbClr val="0000CD"/>
                </a:solidFill>
              </a:rPr>
              <a:t>&gt;</a:t>
            </a:r>
            <a:r>
              <a:rPr lang="es" sz="1600">
                <a:solidFill>
                  <a:schemeClr val="dk1"/>
                </a:solidFill>
              </a:rPr>
              <a:t>Aquí va el contenido.</a:t>
            </a:r>
            <a:r>
              <a:rPr lang="es" sz="1600">
                <a:solidFill>
                  <a:srgbClr val="0000CD"/>
                </a:solidFill>
              </a:rPr>
              <a:t>&lt;</a:t>
            </a:r>
            <a:r>
              <a:rPr lang="es" sz="1600">
                <a:solidFill>
                  <a:srgbClr val="A52A2A"/>
                </a:solidFill>
              </a:rPr>
              <a:t>/p</a:t>
            </a:r>
            <a:r>
              <a:rPr lang="es"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rPr>
              <a:t>&lt;</a:t>
            </a:r>
            <a:r>
              <a:rPr lang="es" sz="1600">
                <a:solidFill>
                  <a:srgbClr val="A52A2A"/>
                </a:solidFill>
              </a:rPr>
              <a:t>/div</a:t>
            </a:r>
            <a:r>
              <a:rPr lang="es"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rPr>
              <a:t>&lt;</a:t>
            </a:r>
            <a:r>
              <a:rPr lang="es" sz="1600">
                <a:solidFill>
                  <a:srgbClr val="A52A2A"/>
                </a:solidFill>
              </a:rPr>
              <a:t>/div</a:t>
            </a:r>
            <a:r>
              <a:rPr lang="es" sz="1600">
                <a:solidFill>
                  <a:srgbClr val="0000CD"/>
                </a:solidFill>
              </a:rPr>
              <a:t>&gt;</a:t>
            </a:r>
            <a:endParaRPr sz="1600">
              <a:solidFill>
                <a:srgbClr val="0000CD"/>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9"/>
          <p:cNvSpPr txBox="1"/>
          <p:nvPr/>
        </p:nvSpPr>
        <p:spPr>
          <a:xfrm>
            <a:off x="3601825" y="-75"/>
            <a:ext cx="5542200" cy="51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FF0000"/>
                </a:solidFill>
                <a:latin typeface="Helvetica Neue Light"/>
                <a:ea typeface="Helvetica Neue Light"/>
                <a:cs typeface="Helvetica Neue Light"/>
                <a:sym typeface="Helvetica Neue Light"/>
              </a:rPr>
              <a:t>head</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t>
            </a:r>
            <a:r>
              <a:rPr lang="es">
                <a:solidFill>
                  <a:srgbClr val="FF0000"/>
                </a:solidFill>
                <a:latin typeface="Helvetica Neue Light"/>
                <a:ea typeface="Helvetica Neue Light"/>
                <a:cs typeface="Helvetica Neue Light"/>
                <a:sym typeface="Helvetica Neue Light"/>
              </a:rPr>
              <a:t>title</a:t>
            </a:r>
            <a:r>
              <a:rPr lang="es">
                <a:solidFill>
                  <a:srgbClr val="0000CD"/>
                </a:solidFill>
                <a:latin typeface="Helvetica Neue Light"/>
                <a:ea typeface="Helvetica Neue Light"/>
                <a:cs typeface="Helvetica Neue Light"/>
                <a:sym typeface="Helvetica Neue Light"/>
              </a:rPr>
              <a:t>&gt;</a:t>
            </a:r>
            <a:r>
              <a:rPr lang="es">
                <a:latin typeface="Helvetica Neue Light"/>
                <a:ea typeface="Helvetica Neue Light"/>
                <a:cs typeface="Helvetica Neue Light"/>
                <a:sym typeface="Helvetica Neue Light"/>
              </a:rPr>
              <a:t>Mi Mejor Página</a:t>
            </a:r>
            <a:r>
              <a:rPr lang="es">
                <a:solidFill>
                  <a:srgbClr val="0000CD"/>
                </a:solidFill>
                <a:latin typeface="Helvetica Neue Light"/>
                <a:ea typeface="Helvetica Neue Light"/>
                <a:cs typeface="Helvetica Neue Light"/>
                <a:sym typeface="Helvetica Neue Light"/>
              </a:rPr>
              <a:t>&lt;/</a:t>
            </a:r>
            <a:r>
              <a:rPr lang="es">
                <a:solidFill>
                  <a:srgbClr val="FF0000"/>
                </a:solidFill>
                <a:latin typeface="Helvetica Neue Light"/>
                <a:ea typeface="Helvetica Neue Light"/>
                <a:cs typeface="Helvetica Neue Light"/>
                <a:sym typeface="Helvetica Neue Light"/>
              </a:rPr>
              <a:t>title</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t>
            </a:r>
            <a:r>
              <a:rPr lang="es">
                <a:solidFill>
                  <a:srgbClr val="FF0000"/>
                </a:solidFill>
                <a:latin typeface="Helvetica Neue Light"/>
                <a:ea typeface="Helvetica Neue Light"/>
                <a:cs typeface="Helvetica Neue Light"/>
                <a:sym typeface="Helvetica Neue Light"/>
              </a:rPr>
              <a:t>meta</a:t>
            </a:r>
            <a:r>
              <a:rPr lang="es">
                <a:solidFill>
                  <a:srgbClr val="0000CD"/>
                </a:solidFill>
                <a:latin typeface="Helvetica Neue Light"/>
                <a:ea typeface="Helvetica Neue Light"/>
                <a:cs typeface="Helvetica Neue Light"/>
                <a:sym typeface="Helvetica Neue Light"/>
              </a:rPr>
              <a:t> name="viewport" content="width=device-width, initial-scale=1"&gt; </a:t>
            </a:r>
            <a:r>
              <a:rPr lang="es">
                <a:solidFill>
                  <a:srgbClr val="434343"/>
                </a:solidFill>
                <a:latin typeface="Helvetica Neue Light"/>
                <a:ea typeface="Helvetica Neue Light"/>
                <a:cs typeface="Helvetica Neue Light"/>
                <a:sym typeface="Helvetica Neue Light"/>
              </a:rPr>
              <a:t>&lt;!-- Tag de Viewport --&gt;</a:t>
            </a:r>
            <a:endParaRPr>
              <a:solidFill>
                <a:srgbClr val="434343"/>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t>
            </a:r>
            <a:r>
              <a:rPr lang="es">
                <a:solidFill>
                  <a:srgbClr val="FF0000"/>
                </a:solidFill>
                <a:latin typeface="Helvetica Neue Light"/>
                <a:ea typeface="Helvetica Neue Light"/>
                <a:cs typeface="Helvetica Neue Light"/>
                <a:sym typeface="Helvetica Neue Light"/>
              </a:rPr>
              <a:t>link</a:t>
            </a:r>
            <a:r>
              <a:rPr lang="es">
                <a:solidFill>
                  <a:srgbClr val="0000CD"/>
                </a:solidFill>
                <a:latin typeface="Helvetica Neue Light"/>
                <a:ea typeface="Helvetica Neue Light"/>
                <a:cs typeface="Helvetica Neue Light"/>
                <a:sym typeface="Helvetica Neue Light"/>
              </a:rPr>
              <a:t> rel="stylesheet" href="https://stackpath.bootstrapcdn.com/bootstrap/4.4.1/css/bootstrap.min.css"&gt; </a:t>
            </a:r>
            <a:r>
              <a:rPr lang="es">
                <a:solidFill>
                  <a:srgbClr val="434343"/>
                </a:solidFill>
                <a:latin typeface="Helvetica Neue Light"/>
                <a:ea typeface="Helvetica Neue Light"/>
                <a:cs typeface="Helvetica Neue Light"/>
                <a:sym typeface="Helvetica Neue Light"/>
              </a:rPr>
              <a:t>&lt;!-- CDN de Bootstrap del CSS --&gt;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 src="https://stackpath.bootstrapcdn.com/bootstrap/4.4.1/js/bootstrap.min.js"&gt;&lt;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&gt; </a:t>
            </a:r>
            <a:r>
              <a:rPr lang="es">
                <a:solidFill>
                  <a:srgbClr val="434343"/>
                </a:solidFill>
                <a:latin typeface="Helvetica Neue Light"/>
                <a:ea typeface="Helvetica Neue Light"/>
                <a:cs typeface="Helvetica Neue Light"/>
                <a:sym typeface="Helvetica Neue Light"/>
              </a:rPr>
              <a:t>&lt;!-- CDN de Bootstrap del JS --&gt;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 src="https://code.jquery.com/jquery-3.4.1.slim.min.js"&gt;&lt;/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&gt;</a:t>
            </a:r>
            <a:r>
              <a:rPr lang="es">
                <a:solidFill>
                  <a:srgbClr val="434343"/>
                </a:solidFill>
                <a:latin typeface="Helvetica Neue Light"/>
                <a:ea typeface="Helvetica Neue Light"/>
                <a:cs typeface="Helvetica Neue Light"/>
                <a:sym typeface="Helvetica Neue Light"/>
              </a:rPr>
              <a:t>&lt;!-- CDN de la librería de Jquery  --&gt;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 src="https://cdn.jsdelivr.net/npm/popper.js@1.16.0/dist/umd/popper.min.js"&gt;&lt;/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&gt; </a:t>
            </a:r>
            <a:r>
              <a:rPr lang="es">
                <a:solidFill>
                  <a:srgbClr val="434343"/>
                </a:solidFill>
                <a:latin typeface="Helvetica Neue Light"/>
                <a:ea typeface="Helvetica Neue Light"/>
                <a:cs typeface="Helvetica Neue Light"/>
                <a:sym typeface="Helvetica Neue Light"/>
              </a:rPr>
              <a:t>&lt;!-- CDN de la librería de Popper  --&gt;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FF0000"/>
                </a:solidFill>
                <a:latin typeface="Helvetica Neue Light"/>
                <a:ea typeface="Helvetica Neue Light"/>
                <a:cs typeface="Helvetica Neue Light"/>
                <a:sym typeface="Helvetica Neue Light"/>
              </a:rPr>
              <a:t>head</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p:txBody>
      </p:sp>
      <p:pic>
        <p:nvPicPr>
          <p:cNvPr id="426" name="Google Shape;426;p49"/>
          <p:cNvPicPr preferRelativeResize="0"/>
          <p:nvPr/>
        </p:nvPicPr>
        <p:blipFill rotWithShape="1">
          <a:blip r:embed="rId3">
            <a:alphaModFix/>
          </a:blip>
          <a:srcRect b="0" l="8088" r="0" t="32468"/>
          <a:stretch/>
        </p:blipFill>
        <p:spPr>
          <a:xfrm>
            <a:off x="-12" y="1937350"/>
            <a:ext cx="3465525" cy="3206150"/>
          </a:xfrm>
          <a:prstGeom prst="rect">
            <a:avLst/>
          </a:prstGeom>
          <a:noFill/>
          <a:ln>
            <a:noFill/>
          </a:ln>
        </p:spPr>
      </p:pic>
      <p:sp>
        <p:nvSpPr>
          <p:cNvPr id="427" name="Google Shape;427;p49"/>
          <p:cNvSpPr/>
          <p:nvPr/>
        </p:nvSpPr>
        <p:spPr>
          <a:xfrm>
            <a:off x="729050" y="513800"/>
            <a:ext cx="2148300" cy="1282500"/>
          </a:xfrm>
          <a:prstGeom prst="wedgeEllipseCallout">
            <a:avLst>
              <a:gd fmla="val -14103" name="adj1"/>
              <a:gd fmla="val 63848"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a:solidFill>
                <a:schemeClr val="dk1"/>
              </a:solidFill>
              <a:latin typeface="Didact Gothic"/>
              <a:ea typeface="Didact Gothic"/>
              <a:cs typeface="Didact Gothic"/>
              <a:sym typeface="Didact Gothic"/>
            </a:endParaRPr>
          </a:p>
          <a:p>
            <a:pPr indent="0" lvl="0" marL="0" rtl="0" algn="ctr">
              <a:lnSpc>
                <a:spcPct val="115000"/>
              </a:lnSpc>
              <a:spcBef>
                <a:spcPts val="0"/>
              </a:spcBef>
              <a:spcAft>
                <a:spcPts val="0"/>
              </a:spcAft>
              <a:buClr>
                <a:schemeClr val="dk1"/>
              </a:buClr>
              <a:buSzPts val="1100"/>
              <a:buFont typeface="Arial"/>
              <a:buNone/>
            </a:pPr>
            <a:r>
              <a:rPr b="1" lang="es">
                <a:solidFill>
                  <a:schemeClr val="dk1"/>
                </a:solidFill>
                <a:latin typeface="Helvetica Neue"/>
                <a:ea typeface="Helvetica Neue"/>
                <a:cs typeface="Helvetica Neue"/>
                <a:sym typeface="Helvetica Neue"/>
              </a:rPr>
              <a:t>Y el CSS ¿Dónde está?</a:t>
            </a:r>
            <a:endParaRPr b="1">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b="1">
              <a:latin typeface="Didact Gothic"/>
              <a:ea typeface="Didact Gothic"/>
              <a:cs typeface="Didact Gothic"/>
              <a:sym typeface="Didact Gothic"/>
            </a:endParaRPr>
          </a:p>
        </p:txBody>
      </p:sp>
      <p:pic>
        <p:nvPicPr>
          <p:cNvPr id="428" name="Google Shape;428;p49"/>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32" name="Shape 432"/>
        <p:cNvGrpSpPr/>
        <p:nvPr/>
      </p:nvGrpSpPr>
      <p:grpSpPr>
        <a:xfrm>
          <a:off x="0" y="0"/>
          <a:ext cx="0" cy="0"/>
          <a:chOff x="0" y="0"/>
          <a:chExt cx="0" cy="0"/>
        </a:xfrm>
      </p:grpSpPr>
      <p:sp>
        <p:nvSpPr>
          <p:cNvPr id="433" name="Google Shape;433;p50"/>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SISTEMA DE GRILLAS</a:t>
            </a:r>
            <a:endParaRPr i="1" sz="3600">
              <a:latin typeface="Anton"/>
              <a:ea typeface="Anton"/>
              <a:cs typeface="Anton"/>
              <a:sym typeface="Anton"/>
            </a:endParaRPr>
          </a:p>
        </p:txBody>
      </p:sp>
      <p:pic>
        <p:nvPicPr>
          <p:cNvPr id="434" name="Google Shape;434;p5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1"/>
          <p:cNvSpPr/>
          <p:nvPr/>
        </p:nvSpPr>
        <p:spPr>
          <a:xfrm>
            <a:off x="13650" y="0"/>
            <a:ext cx="4584000" cy="5143500"/>
          </a:xfrm>
          <a:prstGeom prst="rect">
            <a:avLst/>
          </a:prstGeom>
          <a:solidFill>
            <a:srgbClr val="D4D4D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0" name="Google Shape;440;p5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41" name="Google Shape;441;p51"/>
          <p:cNvSpPr txBox="1"/>
          <p:nvPr/>
        </p:nvSpPr>
        <p:spPr>
          <a:xfrm>
            <a:off x="4751500" y="-71750"/>
            <a:ext cx="42534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442" name="Google Shape;442;p51"/>
          <p:cNvSpPr txBox="1"/>
          <p:nvPr/>
        </p:nvSpPr>
        <p:spPr>
          <a:xfrm>
            <a:off x="4854525" y="626050"/>
            <a:ext cx="4014000" cy="4366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La grilla </a:t>
            </a:r>
            <a:r>
              <a:rPr b="1" lang="es" sz="1800">
                <a:solidFill>
                  <a:schemeClr val="dk1"/>
                </a:solidFill>
                <a:latin typeface="Helvetica Neue"/>
                <a:ea typeface="Helvetica Neue"/>
                <a:cs typeface="Helvetica Neue"/>
                <a:sym typeface="Helvetica Neue"/>
              </a:rPr>
              <a:t>se divide en 12 columnas</a:t>
            </a:r>
            <a:r>
              <a:rPr lang="es" sz="1800">
                <a:solidFill>
                  <a:schemeClr val="dk1"/>
                </a:solidFill>
                <a:latin typeface="Helvetica Neue Light"/>
                <a:ea typeface="Helvetica Neue Light"/>
                <a:cs typeface="Helvetica Neue Light"/>
                <a:sym typeface="Helvetica Neue Light"/>
              </a:rPr>
              <a:t>, que varían su ancho dependiendo de la resolución del usuario móvil, o de escritorio.</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Estas columnas </a:t>
            </a:r>
            <a:r>
              <a:rPr b="1" lang="es" sz="1800">
                <a:solidFill>
                  <a:schemeClr val="dk1"/>
                </a:solidFill>
                <a:latin typeface="Helvetica Neue"/>
                <a:ea typeface="Helvetica Neue"/>
                <a:cs typeface="Helvetica Neue"/>
                <a:sym typeface="Helvetica Neue"/>
              </a:rPr>
              <a:t>se ubican siempre dentro de una fila, el </a:t>
            </a:r>
            <a:r>
              <a:rPr b="1" i="1" lang="es" sz="1800">
                <a:solidFill>
                  <a:schemeClr val="dk1"/>
                </a:solidFill>
                <a:latin typeface="Helvetica Neue"/>
                <a:ea typeface="Helvetica Neue"/>
                <a:cs typeface="Helvetica Neue"/>
                <a:sym typeface="Helvetica Neue"/>
              </a:rPr>
              <a:t>div .row</a:t>
            </a:r>
            <a:r>
              <a:rPr lang="es" sz="1800">
                <a:solidFill>
                  <a:schemeClr val="dk1"/>
                </a:solidFill>
                <a:latin typeface="Helvetica Neue Light"/>
                <a:ea typeface="Helvetica Neue Light"/>
                <a:cs typeface="Helvetica Neue Light"/>
                <a:sym typeface="Helvetica Neue Light"/>
              </a:rPr>
              <a:t> mencionado anteriormente.</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s" sz="1800">
                <a:solidFill>
                  <a:schemeClr val="dk1"/>
                </a:solidFill>
                <a:highlight>
                  <a:srgbClr val="E0FF00"/>
                </a:highlight>
                <a:latin typeface="Helvetica Neue Light"/>
                <a:ea typeface="Helvetica Neue Light"/>
                <a:cs typeface="Helvetica Neue Light"/>
                <a:sym typeface="Helvetica Neue Light"/>
              </a:rPr>
              <a:t>Se representa como </a:t>
            </a:r>
            <a:r>
              <a:rPr i="1" lang="es" sz="1800">
                <a:solidFill>
                  <a:schemeClr val="dk1"/>
                </a:solidFill>
                <a:highlight>
                  <a:srgbClr val="E0FF00"/>
                </a:highlight>
                <a:latin typeface="Helvetica Neue Light"/>
                <a:ea typeface="Helvetica Neue Light"/>
                <a:cs typeface="Helvetica Neue Light"/>
                <a:sym typeface="Helvetica Neue Light"/>
              </a:rPr>
              <a:t>col-md-x</a:t>
            </a:r>
            <a:r>
              <a:rPr lang="es" sz="1800">
                <a:solidFill>
                  <a:schemeClr val="dk1"/>
                </a:solidFill>
                <a:highlight>
                  <a:srgbClr val="E0FF00"/>
                </a:highlight>
                <a:latin typeface="Helvetica Neue Light"/>
                <a:ea typeface="Helvetica Neue Light"/>
                <a:cs typeface="Helvetica Neue Light"/>
                <a:sym typeface="Helvetica Neue Light"/>
              </a:rPr>
              <a:t> que indica que el div ocupará X columnas en un </a:t>
            </a:r>
            <a:r>
              <a:rPr i="1" lang="es" sz="1800">
                <a:solidFill>
                  <a:schemeClr val="dk1"/>
                </a:solidFill>
                <a:highlight>
                  <a:srgbClr val="E0FF00"/>
                </a:highlight>
                <a:latin typeface="Helvetica Neue Light"/>
                <a:ea typeface="Helvetica Neue Light"/>
                <a:cs typeface="Helvetica Neue Light"/>
                <a:sym typeface="Helvetica Neue Light"/>
              </a:rPr>
              <a:t>.container</a:t>
            </a:r>
            <a:r>
              <a:rPr lang="es" sz="1800">
                <a:solidFill>
                  <a:schemeClr val="dk1"/>
                </a:solidFill>
                <a:latin typeface="Helvetica Neue Light"/>
                <a:ea typeface="Helvetica Neue Light"/>
                <a:cs typeface="Helvetica Neue Light"/>
                <a:sym typeface="Helvetica Neue Light"/>
              </a:rPr>
              <a:t> </a:t>
            </a:r>
            <a:endParaRPr sz="1800">
              <a:solidFill>
                <a:schemeClr val="dk1"/>
              </a:solidFill>
              <a:latin typeface="Helvetica Neue Light"/>
              <a:ea typeface="Helvetica Neue Light"/>
              <a:cs typeface="Helvetica Neue Light"/>
              <a:sym typeface="Helvetica Neue Light"/>
            </a:endParaRPr>
          </a:p>
        </p:txBody>
      </p:sp>
      <p:pic>
        <p:nvPicPr>
          <p:cNvPr id="443" name="Google Shape;443;p51"/>
          <p:cNvPicPr preferRelativeResize="0"/>
          <p:nvPr/>
        </p:nvPicPr>
        <p:blipFill rotWithShape="1">
          <a:blip r:embed="rId4">
            <a:alphaModFix/>
          </a:blip>
          <a:srcRect b="0" l="5590" r="6920" t="0"/>
          <a:stretch/>
        </p:blipFill>
        <p:spPr>
          <a:xfrm>
            <a:off x="19300" y="232977"/>
            <a:ext cx="4584124" cy="3248533"/>
          </a:xfrm>
          <a:prstGeom prst="rect">
            <a:avLst/>
          </a:prstGeom>
          <a:noFill/>
          <a:ln>
            <a:noFill/>
          </a:ln>
        </p:spPr>
      </p:pic>
      <p:sp>
        <p:nvSpPr>
          <p:cNvPr id="444" name="Google Shape;444;p51"/>
          <p:cNvSpPr txBox="1"/>
          <p:nvPr/>
        </p:nvSpPr>
        <p:spPr>
          <a:xfrm>
            <a:off x="1502075" y="3615625"/>
            <a:ext cx="2263500" cy="330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2400">
                <a:solidFill>
                  <a:schemeClr val="dk1"/>
                </a:solidFill>
                <a:latin typeface="Didact Gothic"/>
                <a:ea typeface="Didact Gothic"/>
                <a:cs typeface="Didact Gothic"/>
                <a:sym typeface="Didact Gothic"/>
              </a:rPr>
              <a:t> </a:t>
            </a:r>
            <a:r>
              <a:rPr b="1" i="1" lang="es" sz="2400">
                <a:solidFill>
                  <a:schemeClr val="dk1"/>
                </a:solidFill>
                <a:latin typeface="Didact Gothic"/>
                <a:ea typeface="Didact Gothic"/>
                <a:cs typeface="Didact Gothic"/>
                <a:sym typeface="Didact Gothic"/>
              </a:rPr>
              <a:t>.col-md-4</a:t>
            </a:r>
            <a:endParaRPr b="1" sz="2400"/>
          </a:p>
        </p:txBody>
      </p:sp>
      <p:cxnSp>
        <p:nvCxnSpPr>
          <p:cNvPr id="445" name="Google Shape;445;p51"/>
          <p:cNvCxnSpPr/>
          <p:nvPr/>
        </p:nvCxnSpPr>
        <p:spPr>
          <a:xfrm flipH="1" rot="10800000">
            <a:off x="1459825" y="4133925"/>
            <a:ext cx="409200" cy="259200"/>
          </a:xfrm>
          <a:prstGeom prst="straightConnector1">
            <a:avLst/>
          </a:prstGeom>
          <a:noFill/>
          <a:ln cap="flat" cmpd="sng" w="28575">
            <a:solidFill>
              <a:srgbClr val="FF0000"/>
            </a:solidFill>
            <a:prstDash val="solid"/>
            <a:round/>
            <a:headEnd len="med" w="med" type="none"/>
            <a:tailEnd len="med" w="med" type="triangle"/>
          </a:ln>
        </p:spPr>
      </p:cxnSp>
      <p:cxnSp>
        <p:nvCxnSpPr>
          <p:cNvPr id="446" name="Google Shape;446;p51"/>
          <p:cNvCxnSpPr/>
          <p:nvPr/>
        </p:nvCxnSpPr>
        <p:spPr>
          <a:xfrm flipH="1" rot="10800000">
            <a:off x="2455775" y="4098450"/>
            <a:ext cx="22800" cy="458400"/>
          </a:xfrm>
          <a:prstGeom prst="straightConnector1">
            <a:avLst/>
          </a:prstGeom>
          <a:noFill/>
          <a:ln cap="flat" cmpd="sng" w="28575">
            <a:solidFill>
              <a:srgbClr val="FF0000"/>
            </a:solidFill>
            <a:prstDash val="solid"/>
            <a:round/>
            <a:headEnd len="med" w="med" type="none"/>
            <a:tailEnd len="med" w="med" type="triangle"/>
          </a:ln>
        </p:spPr>
      </p:cxnSp>
      <p:cxnSp>
        <p:nvCxnSpPr>
          <p:cNvPr id="447" name="Google Shape;447;p51"/>
          <p:cNvCxnSpPr/>
          <p:nvPr/>
        </p:nvCxnSpPr>
        <p:spPr>
          <a:xfrm rot="10800000">
            <a:off x="2988600" y="4131825"/>
            <a:ext cx="354000" cy="263400"/>
          </a:xfrm>
          <a:prstGeom prst="straightConnector1">
            <a:avLst/>
          </a:prstGeom>
          <a:noFill/>
          <a:ln cap="flat" cmpd="sng" w="28575">
            <a:solidFill>
              <a:srgbClr val="FF0000"/>
            </a:solidFill>
            <a:prstDash val="solid"/>
            <a:round/>
            <a:headEnd len="med" w="med" type="none"/>
            <a:tailEnd len="med" w="med" type="triangle"/>
          </a:ln>
        </p:spPr>
      </p:cxnSp>
      <p:sp>
        <p:nvSpPr>
          <p:cNvPr id="448" name="Google Shape;448;p51"/>
          <p:cNvSpPr txBox="1"/>
          <p:nvPr/>
        </p:nvSpPr>
        <p:spPr>
          <a:xfrm>
            <a:off x="679125" y="4431063"/>
            <a:ext cx="869400" cy="33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200">
                <a:solidFill>
                  <a:schemeClr val="dk1"/>
                </a:solidFill>
                <a:latin typeface="Didact Gothic"/>
                <a:ea typeface="Didact Gothic"/>
                <a:cs typeface="Didact Gothic"/>
                <a:sym typeface="Didact Gothic"/>
              </a:rPr>
              <a:t>Columna de grilla</a:t>
            </a:r>
            <a:endParaRPr b="1" sz="1200"/>
          </a:p>
        </p:txBody>
      </p:sp>
      <p:sp>
        <p:nvSpPr>
          <p:cNvPr id="449" name="Google Shape;449;p51"/>
          <p:cNvSpPr txBox="1"/>
          <p:nvPr/>
        </p:nvSpPr>
        <p:spPr>
          <a:xfrm>
            <a:off x="1956275" y="4583450"/>
            <a:ext cx="1078200" cy="330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1200">
                <a:solidFill>
                  <a:schemeClr val="dk1"/>
                </a:solidFill>
                <a:latin typeface="Didact Gothic"/>
                <a:ea typeface="Didact Gothic"/>
                <a:cs typeface="Didact Gothic"/>
                <a:sym typeface="Didact Gothic"/>
              </a:rPr>
              <a:t>Dispositivo</a:t>
            </a:r>
            <a:endParaRPr b="1" sz="1200"/>
          </a:p>
        </p:txBody>
      </p:sp>
      <p:sp>
        <p:nvSpPr>
          <p:cNvPr id="450" name="Google Shape;450;p51"/>
          <p:cNvSpPr txBox="1"/>
          <p:nvPr/>
        </p:nvSpPr>
        <p:spPr>
          <a:xfrm>
            <a:off x="3127450" y="4507275"/>
            <a:ext cx="1078200" cy="33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200">
                <a:solidFill>
                  <a:schemeClr val="dk1"/>
                </a:solidFill>
                <a:latin typeface="Didact Gothic"/>
                <a:ea typeface="Didact Gothic"/>
                <a:cs typeface="Didact Gothic"/>
                <a:sym typeface="Didact Gothic"/>
              </a:rPr>
              <a:t>Cantidad de Columnas</a:t>
            </a:r>
            <a:endParaRPr b="1" sz="12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2"/>
          <p:cNvSpPr txBox="1"/>
          <p:nvPr/>
        </p:nvSpPr>
        <p:spPr>
          <a:xfrm>
            <a:off x="1521350" y="2253100"/>
            <a:ext cx="6479700" cy="2298900"/>
          </a:xfrm>
          <a:prstGeom prst="rect">
            <a:avLst/>
          </a:prstGeom>
          <a:solidFill>
            <a:schemeClr val="lt2"/>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div</a:t>
            </a:r>
            <a:r>
              <a:rPr lang="es" sz="1800">
                <a:solidFill>
                  <a:srgbClr val="FF0000"/>
                </a:solidFill>
                <a:latin typeface="Helvetica Neue Light"/>
                <a:ea typeface="Helvetica Neue Light"/>
                <a:cs typeface="Helvetica Neue Light"/>
                <a:sym typeface="Helvetica Neue Light"/>
              </a:rPr>
              <a:t> class</a:t>
            </a:r>
            <a:r>
              <a:rPr lang="es" sz="1800">
                <a:solidFill>
                  <a:srgbClr val="0000CD"/>
                </a:solidFill>
                <a:latin typeface="Helvetica Neue Light"/>
                <a:ea typeface="Helvetica Neue Light"/>
                <a:cs typeface="Helvetica Neue Light"/>
                <a:sym typeface="Helvetica Neue Light"/>
              </a:rPr>
              <a:t>="</a:t>
            </a:r>
            <a:r>
              <a:rPr lang="es" sz="1800">
                <a:solidFill>
                  <a:srgbClr val="0000FF"/>
                </a:solidFill>
                <a:latin typeface="Helvetica Neue Light"/>
                <a:ea typeface="Helvetica Neue Light"/>
                <a:cs typeface="Helvetica Neue Light"/>
                <a:sym typeface="Helvetica Neue Light"/>
              </a:rPr>
              <a:t>container</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div</a:t>
            </a:r>
            <a:r>
              <a:rPr lang="es" sz="1800">
                <a:solidFill>
                  <a:srgbClr val="FF0000"/>
                </a:solidFill>
                <a:latin typeface="Helvetica Neue Light"/>
                <a:ea typeface="Helvetica Neue Light"/>
                <a:cs typeface="Helvetica Neue Light"/>
                <a:sym typeface="Helvetica Neue Light"/>
              </a:rPr>
              <a:t> class</a:t>
            </a:r>
            <a:r>
              <a:rPr lang="es" sz="1800">
                <a:solidFill>
                  <a:srgbClr val="0000CD"/>
                </a:solidFill>
                <a:latin typeface="Helvetica Neue Light"/>
                <a:ea typeface="Helvetica Neue Light"/>
                <a:cs typeface="Helvetica Neue Light"/>
                <a:sym typeface="Helvetica Neue Light"/>
              </a:rPr>
              <a:t>="</a:t>
            </a:r>
            <a:r>
              <a:rPr lang="es" sz="1800">
                <a:solidFill>
                  <a:srgbClr val="0000FF"/>
                </a:solidFill>
                <a:latin typeface="Helvetica Neue Light"/>
                <a:ea typeface="Helvetica Neue Light"/>
                <a:cs typeface="Helvetica Neue Light"/>
                <a:sym typeface="Helvetica Neue Light"/>
              </a:rPr>
              <a:t>row</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rgbClr val="D4D4D4"/>
                </a:solidFill>
                <a:latin typeface="Helvetica Neue Light"/>
                <a:ea typeface="Helvetica Neue Light"/>
                <a:cs typeface="Helvetica Neue Light"/>
                <a:sym typeface="Helvetica Neue Light"/>
              </a:rPr>
              <a:t>     </a:t>
            </a:r>
            <a:r>
              <a:rPr lang="es" sz="1800">
                <a:solidFill>
                  <a:srgbClr val="980000"/>
                </a:solidFill>
                <a:latin typeface="Helvetica Neue Light"/>
                <a:ea typeface="Helvetica Neue Light"/>
                <a:cs typeface="Helvetica Neue Light"/>
                <a:sym typeface="Helvetica Neue Light"/>
              </a:rPr>
              <a:t>&lt;div </a:t>
            </a:r>
            <a:r>
              <a:rPr lang="es" sz="1800">
                <a:solidFill>
                  <a:srgbClr val="FF0000"/>
                </a:solidFill>
                <a:latin typeface="Helvetica Neue Light"/>
                <a:ea typeface="Helvetica Neue Light"/>
                <a:cs typeface="Helvetica Neue Light"/>
                <a:sym typeface="Helvetica Neue Light"/>
              </a:rPr>
              <a:t>class</a:t>
            </a:r>
            <a:r>
              <a:rPr lang="es" sz="1800">
                <a:solidFill>
                  <a:srgbClr val="980000"/>
                </a:solidFill>
                <a:latin typeface="Helvetica Neue Light"/>
                <a:ea typeface="Helvetica Neue Light"/>
                <a:cs typeface="Helvetica Neue Light"/>
                <a:sym typeface="Helvetica Neue Light"/>
              </a:rPr>
              <a:t>="</a:t>
            </a:r>
            <a:r>
              <a:rPr lang="es" sz="1800">
                <a:solidFill>
                  <a:srgbClr val="0000FF"/>
                </a:solidFill>
                <a:highlight>
                  <a:srgbClr val="00FF00"/>
                </a:highlight>
                <a:latin typeface="Helvetica Neue Light"/>
                <a:ea typeface="Helvetica Neue Light"/>
                <a:cs typeface="Helvetica Neue Light"/>
                <a:sym typeface="Helvetica Neue Light"/>
              </a:rPr>
              <a:t>col-md-4 </a:t>
            </a:r>
            <a:r>
              <a:rPr lang="es" sz="1800">
                <a:solidFill>
                  <a:srgbClr val="0000FF"/>
                </a:solidFill>
                <a:highlight>
                  <a:srgbClr val="00FFFF"/>
                </a:highlight>
                <a:latin typeface="Helvetica Neue Light"/>
                <a:ea typeface="Helvetica Neue Light"/>
                <a:cs typeface="Helvetica Neue Light"/>
                <a:sym typeface="Helvetica Neue Light"/>
              </a:rPr>
              <a:t>col-xs-6</a:t>
            </a:r>
            <a:r>
              <a:rPr lang="es" sz="1800">
                <a:solidFill>
                  <a:srgbClr val="980000"/>
                </a:solidFill>
                <a:highlight>
                  <a:srgbClr val="00FFFF"/>
                </a:highlight>
                <a:latin typeface="Helvetica Neue Light"/>
                <a:ea typeface="Helvetica Neue Light"/>
                <a:cs typeface="Helvetica Neue Light"/>
                <a:sym typeface="Helvetica Neue Light"/>
              </a:rPr>
              <a:t>"</a:t>
            </a:r>
            <a:r>
              <a:rPr lang="es" sz="1800">
                <a:solidFill>
                  <a:srgbClr val="980000"/>
                </a:solidFill>
                <a:latin typeface="Helvetica Neue Light"/>
                <a:ea typeface="Helvetica Neue Light"/>
                <a:cs typeface="Helvetica Neue Light"/>
                <a:sym typeface="Helvetica Neue Light"/>
              </a:rPr>
              <a:t>&gt;</a:t>
            </a:r>
            <a:r>
              <a:rPr lang="es" sz="1800">
                <a:latin typeface="Helvetica Neue Light"/>
                <a:ea typeface="Helvetica Neue Light"/>
                <a:cs typeface="Helvetica Neue Light"/>
                <a:sym typeface="Helvetica Neue Light"/>
              </a:rPr>
              <a:t>columna izquierda</a:t>
            </a:r>
            <a:r>
              <a:rPr lang="es" sz="1800">
                <a:solidFill>
                  <a:srgbClr val="980000"/>
                </a:solidFill>
                <a:latin typeface="Helvetica Neue Light"/>
                <a:ea typeface="Helvetica Neue Light"/>
                <a:cs typeface="Helvetica Neue Light"/>
                <a:sym typeface="Helvetica Neue Light"/>
              </a:rPr>
              <a:t>&lt;/div&gt;</a:t>
            </a:r>
            <a:endParaRPr sz="1800">
              <a:solidFill>
                <a:srgbClr val="980000"/>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/div</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/div</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p:txBody>
      </p:sp>
      <p:pic>
        <p:nvPicPr>
          <p:cNvPr id="456" name="Google Shape;456;p5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57" name="Google Shape;457;p52"/>
          <p:cNvSpPr txBox="1"/>
          <p:nvPr/>
        </p:nvSpPr>
        <p:spPr>
          <a:xfrm>
            <a:off x="643801" y="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
        <p:nvSpPr>
          <p:cNvPr id="458" name="Google Shape;458;p52"/>
          <p:cNvSpPr txBox="1"/>
          <p:nvPr/>
        </p:nvSpPr>
        <p:spPr>
          <a:xfrm>
            <a:off x="521925" y="847588"/>
            <a:ext cx="8345100" cy="1500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Si quisiéramos que el mismo div ocupe 6 columnas en un dispositivo de </a:t>
            </a:r>
            <a:r>
              <a:rPr i="1" lang="es" sz="1800">
                <a:latin typeface="Helvetica Neue Light"/>
                <a:ea typeface="Helvetica Neue Light"/>
                <a:cs typeface="Helvetica Neue Light"/>
                <a:sym typeface="Helvetica Neue Light"/>
              </a:rPr>
              <a:t>480px</a:t>
            </a:r>
            <a:r>
              <a:rPr lang="es" sz="1800">
                <a:latin typeface="Helvetica Neue Light"/>
                <a:ea typeface="Helvetica Neue Light"/>
                <a:cs typeface="Helvetica Neue Light"/>
                <a:sym typeface="Helvetica Neue Light"/>
              </a:rPr>
              <a:t> de ancho, deberíamos aplicarle dos clases, para indicarle </a:t>
            </a:r>
            <a:r>
              <a:rPr b="1" lang="es" sz="1800">
                <a:latin typeface="Helvetica Neue"/>
                <a:ea typeface="Helvetica Neue"/>
                <a:cs typeface="Helvetica Neue"/>
                <a:sym typeface="Helvetica Neue"/>
              </a:rPr>
              <a:t>un comportamiento para cada resolución</a:t>
            </a:r>
            <a:r>
              <a:rPr lang="es" sz="1800">
                <a:latin typeface="Helvetica Neue Light"/>
                <a:ea typeface="Helvetica Neue Light"/>
                <a:cs typeface="Helvetica Neue Light"/>
                <a:sym typeface="Helvetica Neue Light"/>
              </a:rPr>
              <a:t>, como se visualiza en el siguiente ejemplo:</a:t>
            </a:r>
            <a:endParaRPr sz="1800">
              <a:latin typeface="Helvetica Neue Light"/>
              <a:ea typeface="Helvetica Neue Light"/>
              <a:cs typeface="Helvetica Neue Light"/>
              <a:sym typeface="Helvetica Neue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pic>
        <p:nvPicPr>
          <p:cNvPr id="463" name="Google Shape;463;p5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64" name="Google Shape;464;p53"/>
          <p:cNvPicPr preferRelativeResize="0"/>
          <p:nvPr/>
        </p:nvPicPr>
        <p:blipFill>
          <a:blip r:embed="rId4">
            <a:alphaModFix/>
          </a:blip>
          <a:stretch>
            <a:fillRect/>
          </a:stretch>
        </p:blipFill>
        <p:spPr>
          <a:xfrm>
            <a:off x="234225" y="1709950"/>
            <a:ext cx="7231825" cy="2469950"/>
          </a:xfrm>
          <a:prstGeom prst="rect">
            <a:avLst/>
          </a:prstGeom>
          <a:noFill/>
          <a:ln>
            <a:noFill/>
          </a:ln>
        </p:spPr>
      </p:pic>
      <p:pic>
        <p:nvPicPr>
          <p:cNvPr id="465" name="Google Shape;465;p53"/>
          <p:cNvPicPr preferRelativeResize="0"/>
          <p:nvPr/>
        </p:nvPicPr>
        <p:blipFill>
          <a:blip r:embed="rId5">
            <a:alphaModFix/>
          </a:blip>
          <a:stretch>
            <a:fillRect/>
          </a:stretch>
        </p:blipFill>
        <p:spPr>
          <a:xfrm>
            <a:off x="7364175" y="1780846"/>
            <a:ext cx="1390275" cy="2328154"/>
          </a:xfrm>
          <a:prstGeom prst="rect">
            <a:avLst/>
          </a:prstGeom>
          <a:noFill/>
          <a:ln>
            <a:noFill/>
          </a:ln>
        </p:spPr>
      </p:pic>
      <p:sp>
        <p:nvSpPr>
          <p:cNvPr id="466" name="Google Shape;466;p53"/>
          <p:cNvSpPr txBox="1"/>
          <p:nvPr/>
        </p:nvSpPr>
        <p:spPr>
          <a:xfrm>
            <a:off x="643801" y="2188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83" name="Shape 83"/>
        <p:cNvGrpSpPr/>
        <p:nvPr/>
      </p:nvGrpSpPr>
      <p:grpSpPr>
        <a:xfrm>
          <a:off x="0" y="0"/>
          <a:ext cx="0" cy="0"/>
          <a:chOff x="0" y="0"/>
          <a:chExt cx="0" cy="0"/>
        </a:xfrm>
      </p:grpSpPr>
      <p:sp>
        <p:nvSpPr>
          <p:cNvPr id="84" name="Google Shape;84;p18"/>
          <p:cNvSpPr txBox="1"/>
          <p:nvPr/>
        </p:nvSpPr>
        <p:spPr>
          <a:xfrm>
            <a:off x="3979775" y="1134750"/>
            <a:ext cx="48492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Arial"/>
              <a:buChar char="●"/>
            </a:pPr>
            <a:r>
              <a:rPr lang="es" sz="1800">
                <a:latin typeface="Helvetica Neue Light"/>
                <a:ea typeface="Helvetica Neue Light"/>
                <a:cs typeface="Helvetica Neue Light"/>
                <a:sym typeface="Helvetica Neue Light"/>
              </a:rPr>
              <a:t>Conocer qué es un Framework.</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s" sz="1800">
                <a:latin typeface="Helvetica Neue Light"/>
                <a:ea typeface="Helvetica Neue Light"/>
                <a:cs typeface="Helvetica Neue Light"/>
                <a:sym typeface="Helvetica Neue Light"/>
              </a:rPr>
              <a:t>Aplicar las funcionalidades de Bootstrap.</a:t>
            </a:r>
            <a:endParaRPr sz="1800">
              <a:latin typeface="Helvetica Neue Light"/>
              <a:ea typeface="Helvetica Neue Light"/>
              <a:cs typeface="Helvetica Neue Light"/>
              <a:sym typeface="Helvetica Neue Light"/>
            </a:endParaRPr>
          </a:p>
        </p:txBody>
      </p:sp>
      <p:pic>
        <p:nvPicPr>
          <p:cNvPr id="85" name="Google Shape;85;p1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6" name="Google Shape;86;p18"/>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87" name="Google Shape;87;p18"/>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pic>
        <p:nvPicPr>
          <p:cNvPr id="471" name="Google Shape;471;p5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72" name="Google Shape;472;p54"/>
          <p:cNvSpPr txBox="1"/>
          <p:nvPr/>
        </p:nvSpPr>
        <p:spPr>
          <a:xfrm>
            <a:off x="-25500" y="1020313"/>
            <a:ext cx="9195000" cy="776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es" sz="1800">
                <a:solidFill>
                  <a:schemeClr val="dk1"/>
                </a:solidFill>
                <a:latin typeface="Helvetica Neue Light"/>
                <a:ea typeface="Helvetica Neue Light"/>
                <a:cs typeface="Helvetica Neue Light"/>
                <a:sym typeface="Helvetica Neue Light"/>
              </a:rPr>
              <a:t>Con lo que hemos visto, logramos hacer rápidamente columnas, pero aún </a:t>
            </a:r>
            <a:r>
              <a:rPr lang="es" sz="1800">
                <a:solidFill>
                  <a:schemeClr val="dk1"/>
                </a:solidFill>
                <a:highlight>
                  <a:srgbClr val="E0FF00"/>
                </a:highlight>
                <a:latin typeface="Helvetica Neue Light"/>
                <a:ea typeface="Helvetica Neue Light"/>
                <a:cs typeface="Helvetica Neue Light"/>
                <a:sym typeface="Helvetica Neue Light"/>
              </a:rPr>
              <a:t>no especificamos cuántas columnas debe haber según de la resolución del dispositivo:</a:t>
            </a:r>
            <a:endParaRPr sz="1800">
              <a:highlight>
                <a:srgbClr val="E0FF00"/>
              </a:highlight>
              <a:latin typeface="Helvetica Neue Light"/>
              <a:ea typeface="Helvetica Neue Light"/>
              <a:cs typeface="Helvetica Neue Light"/>
              <a:sym typeface="Helvetica Neue Light"/>
            </a:endParaRPr>
          </a:p>
        </p:txBody>
      </p:sp>
      <p:pic>
        <p:nvPicPr>
          <p:cNvPr id="473" name="Google Shape;473;p54"/>
          <p:cNvPicPr preferRelativeResize="0"/>
          <p:nvPr/>
        </p:nvPicPr>
        <p:blipFill>
          <a:blip r:embed="rId4">
            <a:alphaModFix/>
          </a:blip>
          <a:stretch>
            <a:fillRect/>
          </a:stretch>
        </p:blipFill>
        <p:spPr>
          <a:xfrm>
            <a:off x="922875" y="1919675"/>
            <a:ext cx="7298254" cy="2616700"/>
          </a:xfrm>
          <a:prstGeom prst="rect">
            <a:avLst/>
          </a:prstGeom>
          <a:noFill/>
          <a:ln cap="flat" cmpd="sng" w="28575">
            <a:solidFill>
              <a:srgbClr val="E0FF00"/>
            </a:solidFill>
            <a:prstDash val="solid"/>
            <a:round/>
            <a:headEnd len="sm" w="sm" type="none"/>
            <a:tailEnd len="sm" w="sm" type="none"/>
          </a:ln>
        </p:spPr>
      </p:pic>
      <p:sp>
        <p:nvSpPr>
          <p:cNvPr id="474" name="Google Shape;474;p54"/>
          <p:cNvSpPr txBox="1"/>
          <p:nvPr/>
        </p:nvSpPr>
        <p:spPr>
          <a:xfrm>
            <a:off x="643801" y="7600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id="479" name="Google Shape;479;p5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80" name="Google Shape;480;p55"/>
          <p:cNvPicPr preferRelativeResize="0"/>
          <p:nvPr/>
        </p:nvPicPr>
        <p:blipFill>
          <a:blip r:embed="rId4">
            <a:alphaModFix/>
          </a:blip>
          <a:stretch>
            <a:fillRect/>
          </a:stretch>
        </p:blipFill>
        <p:spPr>
          <a:xfrm>
            <a:off x="1132213" y="1234100"/>
            <a:ext cx="6879575" cy="3211225"/>
          </a:xfrm>
          <a:prstGeom prst="rect">
            <a:avLst/>
          </a:prstGeom>
          <a:noFill/>
          <a:ln cap="flat" cmpd="sng" w="28575">
            <a:solidFill>
              <a:srgbClr val="E0FF00"/>
            </a:solidFill>
            <a:prstDash val="solid"/>
            <a:round/>
            <a:headEnd len="sm" w="sm" type="none"/>
            <a:tailEnd len="sm" w="sm" type="none"/>
          </a:ln>
        </p:spPr>
      </p:pic>
      <p:sp>
        <p:nvSpPr>
          <p:cNvPr id="481" name="Google Shape;481;p55"/>
          <p:cNvSpPr txBox="1"/>
          <p:nvPr/>
        </p:nvSpPr>
        <p:spPr>
          <a:xfrm>
            <a:off x="643801" y="1270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85" name="Shape 485"/>
        <p:cNvGrpSpPr/>
        <p:nvPr/>
      </p:nvGrpSpPr>
      <p:grpSpPr>
        <a:xfrm>
          <a:off x="0" y="0"/>
          <a:ext cx="0" cy="0"/>
          <a:chOff x="0" y="0"/>
          <a:chExt cx="0" cy="0"/>
        </a:xfrm>
      </p:grpSpPr>
      <p:sp>
        <p:nvSpPr>
          <p:cNvPr id="486" name="Google Shape;486;p56"/>
          <p:cNvSpPr txBox="1"/>
          <p:nvPr/>
        </p:nvSpPr>
        <p:spPr>
          <a:xfrm>
            <a:off x="1132200" y="1375050"/>
            <a:ext cx="6879600" cy="1666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Esto quiere decir que puedes nombrar un div con dos clases diferentes, que proporcionarán distintos estilos al mismo elemento. Eso no será una preocupación, ya que sólo se cargarán los estilos que correspondan según el dispositivo que está renderizando la página en ese momento.</a:t>
            </a:r>
            <a:endParaRPr sz="1800">
              <a:latin typeface="Helvetica Neue Light"/>
              <a:ea typeface="Helvetica Neue Light"/>
              <a:cs typeface="Helvetica Neue Light"/>
              <a:sym typeface="Helvetica Neue Light"/>
            </a:endParaRPr>
          </a:p>
        </p:txBody>
      </p:sp>
      <p:pic>
        <p:nvPicPr>
          <p:cNvPr id="487" name="Google Shape;487;p5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88" name="Google Shape;488;p56"/>
          <p:cNvSpPr txBox="1"/>
          <p:nvPr/>
        </p:nvSpPr>
        <p:spPr>
          <a:xfrm>
            <a:off x="2784525" y="3500225"/>
            <a:ext cx="4257300" cy="697800"/>
          </a:xfrm>
          <a:prstGeom prst="rect">
            <a:avLst/>
          </a:prstGeom>
          <a:noFill/>
          <a:ln>
            <a:noFill/>
          </a:ln>
        </p:spPr>
        <p:txBody>
          <a:bodyPr anchorCtr="0" anchor="t" bIns="91425" lIns="91425" spcFirstLastPara="1" rIns="91425" wrap="square" tIns="91425">
            <a:noAutofit/>
          </a:bodyPr>
          <a:lstStyle/>
          <a:p>
            <a:pPr indent="0" lvl="0" marL="0" rtl="0" algn="just">
              <a:lnSpc>
                <a:spcPct val="135714"/>
              </a:lnSpc>
              <a:spcBef>
                <a:spcPts val="0"/>
              </a:spcBef>
              <a:spcAft>
                <a:spcPts val="0"/>
              </a:spcAft>
              <a:buNone/>
            </a:pPr>
            <a:r>
              <a:rPr b="1" lang="es" sz="1800">
                <a:latin typeface="Helvetica Neue"/>
                <a:ea typeface="Helvetica Neue"/>
                <a:cs typeface="Helvetica Neue"/>
                <a:sym typeface="Helvetica Neue"/>
              </a:rPr>
              <a:t>&lt;div class="</a:t>
            </a:r>
            <a:r>
              <a:rPr b="1" lang="es" sz="1800">
                <a:highlight>
                  <a:srgbClr val="FFFF00"/>
                </a:highlight>
                <a:latin typeface="Helvetica Neue"/>
                <a:ea typeface="Helvetica Neue"/>
                <a:cs typeface="Helvetica Neue"/>
                <a:sym typeface="Helvetica Neue"/>
              </a:rPr>
              <a:t>col-md-4</a:t>
            </a:r>
            <a:r>
              <a:rPr b="1" lang="es" sz="1800">
                <a:highlight>
                  <a:srgbClr val="00FFFF"/>
                </a:highlight>
                <a:latin typeface="Helvetica Neue"/>
                <a:ea typeface="Helvetica Neue"/>
                <a:cs typeface="Helvetica Neue"/>
                <a:sym typeface="Helvetica Neue"/>
              </a:rPr>
              <a:t> col-sm-6"</a:t>
            </a:r>
            <a:r>
              <a:rPr b="1" lang="es" sz="1800">
                <a:latin typeface="Helvetica Neue"/>
                <a:ea typeface="Helvetica Neue"/>
                <a:cs typeface="Helvetica Neue"/>
                <a:sym typeface="Helvetica Neue"/>
              </a:rPr>
              <a:t>&gt;</a:t>
            </a:r>
            <a:endParaRPr b="1">
              <a:latin typeface="Helvetica Neue"/>
              <a:ea typeface="Helvetica Neue"/>
              <a:cs typeface="Helvetica Neue"/>
              <a:sym typeface="Helvetica Neue"/>
            </a:endParaRPr>
          </a:p>
        </p:txBody>
      </p:sp>
      <p:sp>
        <p:nvSpPr>
          <p:cNvPr id="489" name="Google Shape;489;p56"/>
          <p:cNvSpPr txBox="1"/>
          <p:nvPr/>
        </p:nvSpPr>
        <p:spPr>
          <a:xfrm>
            <a:off x="643801" y="2188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pic>
        <p:nvPicPr>
          <p:cNvPr id="494" name="Google Shape;494;p57"/>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95" name="Google Shape;495;p57"/>
          <p:cNvPicPr preferRelativeResize="0"/>
          <p:nvPr/>
        </p:nvPicPr>
        <p:blipFill>
          <a:blip r:embed="rId4">
            <a:alphaModFix/>
          </a:blip>
          <a:stretch>
            <a:fillRect/>
          </a:stretch>
        </p:blipFill>
        <p:spPr>
          <a:xfrm>
            <a:off x="228601" y="1839627"/>
            <a:ext cx="8719075" cy="2389773"/>
          </a:xfrm>
          <a:prstGeom prst="rect">
            <a:avLst/>
          </a:prstGeom>
          <a:noFill/>
          <a:ln cap="flat" cmpd="sng" w="28575">
            <a:solidFill>
              <a:srgbClr val="E0FF00"/>
            </a:solidFill>
            <a:prstDash val="solid"/>
            <a:round/>
            <a:headEnd len="sm" w="sm" type="none"/>
            <a:tailEnd len="sm" w="sm" type="none"/>
          </a:ln>
        </p:spPr>
      </p:pic>
      <p:sp>
        <p:nvSpPr>
          <p:cNvPr id="496" name="Google Shape;496;p57"/>
          <p:cNvSpPr txBox="1"/>
          <p:nvPr/>
        </p:nvSpPr>
        <p:spPr>
          <a:xfrm>
            <a:off x="3558088" y="1029375"/>
            <a:ext cx="2060100" cy="6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Anton"/>
                <a:ea typeface="Anton"/>
                <a:cs typeface="Anton"/>
                <a:sym typeface="Anton"/>
              </a:rPr>
              <a:t>Ejemplo de grilla</a:t>
            </a:r>
            <a:endParaRPr sz="1800">
              <a:latin typeface="Anton"/>
              <a:ea typeface="Anton"/>
              <a:cs typeface="Anton"/>
              <a:sym typeface="Anton"/>
            </a:endParaRPr>
          </a:p>
        </p:txBody>
      </p:sp>
      <p:sp>
        <p:nvSpPr>
          <p:cNvPr id="497" name="Google Shape;497;p57"/>
          <p:cNvSpPr txBox="1"/>
          <p:nvPr/>
        </p:nvSpPr>
        <p:spPr>
          <a:xfrm>
            <a:off x="659926" y="1204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1" name="Shape 501"/>
        <p:cNvGrpSpPr/>
        <p:nvPr/>
      </p:nvGrpSpPr>
      <p:grpSpPr>
        <a:xfrm>
          <a:off x="0" y="0"/>
          <a:ext cx="0" cy="0"/>
          <a:chOff x="0" y="0"/>
          <a:chExt cx="0" cy="0"/>
        </a:xfrm>
      </p:grpSpPr>
      <p:sp>
        <p:nvSpPr>
          <p:cNvPr id="502" name="Google Shape;502;p58"/>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COMPONENTES DE BOOTSTRAP</a:t>
            </a:r>
            <a:endParaRPr i="1" sz="3600">
              <a:solidFill>
                <a:srgbClr val="E0FF00"/>
              </a:solidFill>
              <a:latin typeface="Anton"/>
              <a:ea typeface="Anton"/>
              <a:cs typeface="Anton"/>
              <a:sym typeface="Anto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pic>
        <p:nvPicPr>
          <p:cNvPr id="507" name="Google Shape;507;p5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08" name="Google Shape;508;p59"/>
          <p:cNvSpPr txBox="1"/>
          <p:nvPr/>
        </p:nvSpPr>
        <p:spPr>
          <a:xfrm>
            <a:off x="643801" y="-1460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TABLAS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509" name="Google Shape;509;p59"/>
          <p:cNvSpPr txBox="1"/>
          <p:nvPr/>
        </p:nvSpPr>
        <p:spPr>
          <a:xfrm>
            <a:off x="321900" y="602825"/>
            <a:ext cx="8500200" cy="124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Entre otros elementos, las tablas también están estiladas por el framework, como se ve en el siguiente ejemplo:</a:t>
            </a:r>
            <a:endParaRPr i="1" sz="1800">
              <a:latin typeface="Helvetica Neue Light"/>
              <a:ea typeface="Helvetica Neue Light"/>
              <a:cs typeface="Helvetica Neue Light"/>
              <a:sym typeface="Helvetica Neue Light"/>
            </a:endParaRPr>
          </a:p>
        </p:txBody>
      </p:sp>
      <p:sp>
        <p:nvSpPr>
          <p:cNvPr id="510" name="Google Shape;510;p59"/>
          <p:cNvSpPr txBox="1"/>
          <p:nvPr/>
        </p:nvSpPr>
        <p:spPr>
          <a:xfrm>
            <a:off x="4699050" y="1604500"/>
            <a:ext cx="3933000" cy="2988300"/>
          </a:xfrm>
          <a:prstGeom prst="rect">
            <a:avLst/>
          </a:prstGeom>
          <a:solidFill>
            <a:schemeClr val="lt2"/>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h1</a:t>
            </a:r>
            <a:r>
              <a:rPr lang="es">
                <a:solidFill>
                  <a:srgbClr val="0000CD"/>
                </a:solidFill>
                <a:latin typeface="Helvetica Neue Light"/>
                <a:ea typeface="Helvetica Neue Light"/>
                <a:cs typeface="Helvetica Neue Light"/>
                <a:sym typeface="Helvetica Neue Light"/>
              </a:rPr>
              <a:t>&gt;</a:t>
            </a:r>
            <a:r>
              <a:rPr lang="es">
                <a:solidFill>
                  <a:schemeClr val="dk1"/>
                </a:solidFill>
                <a:latin typeface="Helvetica Neue Light"/>
                <a:ea typeface="Helvetica Neue Light"/>
                <a:cs typeface="Helvetica Neue Light"/>
                <a:sym typeface="Helvetica Neue Light"/>
              </a:rPr>
              <a:t>Título Principal</a:t>
            </a: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/h1</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div</a:t>
            </a:r>
            <a:r>
              <a:rPr lang="es">
                <a:solidFill>
                  <a:srgbClr val="FF0000"/>
                </a:solidFill>
                <a:latin typeface="Helvetica Neue Light"/>
                <a:ea typeface="Helvetica Neue Light"/>
                <a:cs typeface="Helvetica Neue Light"/>
                <a:sym typeface="Helvetica Neue Light"/>
              </a:rPr>
              <a:t> class</a:t>
            </a:r>
            <a:r>
              <a:rPr lang="es">
                <a:solidFill>
                  <a:srgbClr val="0000CD"/>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container</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&lt;h2&gt;</a:t>
            </a:r>
            <a:r>
              <a:rPr lang="es">
                <a:latin typeface="Helvetica Neue Light"/>
                <a:ea typeface="Helvetica Neue Light"/>
                <a:cs typeface="Helvetica Neue Light"/>
                <a:sym typeface="Helvetica Neue Light"/>
              </a:rPr>
              <a:t>Tabla Básica</a:t>
            </a:r>
            <a:r>
              <a:rPr lang="es">
                <a:solidFill>
                  <a:srgbClr val="980000"/>
                </a:solidFill>
                <a:latin typeface="Helvetica Neue Light"/>
                <a:ea typeface="Helvetica Neue Light"/>
                <a:cs typeface="Helvetica Neue Light"/>
                <a:sym typeface="Helvetica Neue Light"/>
              </a:rPr>
              <a:t>&lt;/h2&gt;</a:t>
            </a:r>
            <a:endParaRPr>
              <a:solidFill>
                <a:srgbClr val="980000"/>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&lt;p&gt;</a:t>
            </a:r>
            <a:r>
              <a:rPr lang="es">
                <a:latin typeface="Helvetica Neue Light"/>
                <a:ea typeface="Helvetica Neue Light"/>
                <a:cs typeface="Helvetica Neue Light"/>
                <a:sym typeface="Helvetica Neue Light"/>
              </a:rPr>
              <a:t>La clase .table agrega un estilo básico (relleno ligero y solo divisores horizontales) a una tabla:</a:t>
            </a:r>
            <a:r>
              <a:rPr lang="es">
                <a:solidFill>
                  <a:srgbClr val="980000"/>
                </a:solidFill>
                <a:latin typeface="Helvetica Neue Light"/>
                <a:ea typeface="Helvetica Neue Light"/>
                <a:cs typeface="Helvetica Neue Light"/>
                <a:sym typeface="Helvetica Neue Light"/>
              </a:rPr>
              <a:t>&lt;/p&gt;       	 </a:t>
            </a:r>
            <a:endParaRPr>
              <a:solidFill>
                <a:srgbClr val="980000"/>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&lt;table </a:t>
            </a:r>
            <a:r>
              <a:rPr lang="es">
                <a:solidFill>
                  <a:srgbClr val="FF0000"/>
                </a:solidFill>
                <a:latin typeface="Helvetica Neue Light"/>
                <a:ea typeface="Helvetica Neue Light"/>
                <a:cs typeface="Helvetica Neue Light"/>
                <a:sym typeface="Helvetica Neue Light"/>
              </a:rPr>
              <a:t>class</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table</a:t>
            </a:r>
            <a:r>
              <a:rPr lang="es">
                <a:solidFill>
                  <a:srgbClr val="980000"/>
                </a:solidFill>
                <a:latin typeface="Helvetica Neue Light"/>
                <a:ea typeface="Helvetica Neue Light"/>
                <a:cs typeface="Helvetica Neue Light"/>
                <a:sym typeface="Helvetica Neue Light"/>
              </a:rPr>
              <a:t>"&gt;</a:t>
            </a:r>
            <a:endParaRPr>
              <a:solidFill>
                <a:srgbClr val="980000"/>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a:t>
            </a:r>
            <a:endParaRPr>
              <a:solidFill>
                <a:srgbClr val="980000"/>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&lt;/table&gt;</a:t>
            </a:r>
            <a:endParaRPr>
              <a:solidFill>
                <a:srgbClr val="980000"/>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/div</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p:txBody>
      </p:sp>
      <p:pic>
        <p:nvPicPr>
          <p:cNvPr id="511" name="Google Shape;511;p59"/>
          <p:cNvPicPr preferRelativeResize="0"/>
          <p:nvPr/>
        </p:nvPicPr>
        <p:blipFill>
          <a:blip r:embed="rId4">
            <a:alphaModFix/>
          </a:blip>
          <a:stretch>
            <a:fillRect/>
          </a:stretch>
        </p:blipFill>
        <p:spPr>
          <a:xfrm>
            <a:off x="697000" y="1747365"/>
            <a:ext cx="3719556" cy="3471585"/>
          </a:xfrm>
          <a:prstGeom prst="rect">
            <a:avLst/>
          </a:prstGeom>
          <a:noFill/>
          <a:ln>
            <a:noFill/>
          </a:ln>
        </p:spPr>
      </p:pic>
      <p:sp>
        <p:nvSpPr>
          <p:cNvPr id="512" name="Google Shape;512;p59"/>
          <p:cNvSpPr/>
          <p:nvPr/>
        </p:nvSpPr>
        <p:spPr>
          <a:xfrm>
            <a:off x="683750" y="1724700"/>
            <a:ext cx="3735300" cy="2755500"/>
          </a:xfrm>
          <a:prstGeom prst="rect">
            <a:avLst/>
          </a:prstGeom>
          <a:no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p6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18" name="Google Shape;518;p60"/>
          <p:cNvSpPr txBox="1"/>
          <p:nvPr/>
        </p:nvSpPr>
        <p:spPr>
          <a:xfrm>
            <a:off x="3125550" y="265225"/>
            <a:ext cx="2892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FORMULARIOS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519" name="Google Shape;519;p60"/>
          <p:cNvSpPr txBox="1"/>
          <p:nvPr/>
        </p:nvSpPr>
        <p:spPr>
          <a:xfrm>
            <a:off x="1327500" y="1764625"/>
            <a:ext cx="6708600" cy="2168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Bootstrap aplica por defecto algunos estilos a todos los componentes de los formularios. Si además añades la clase </a:t>
            </a:r>
            <a:r>
              <a:rPr lang="es" sz="1800">
                <a:solidFill>
                  <a:schemeClr val="dk1"/>
                </a:solidFill>
                <a:highlight>
                  <a:srgbClr val="E0FF00"/>
                </a:highlight>
                <a:latin typeface="Helvetica Neue Light"/>
                <a:ea typeface="Helvetica Neue Light"/>
                <a:cs typeface="Helvetica Neue Light"/>
                <a:sym typeface="Helvetica Neue Light"/>
              </a:rPr>
              <a:t>.form-control</a:t>
            </a:r>
            <a:r>
              <a:rPr lang="es" sz="1800">
                <a:solidFill>
                  <a:schemeClr val="dk1"/>
                </a:solidFill>
                <a:latin typeface="Helvetica Neue Light"/>
                <a:ea typeface="Helvetica Neue Light"/>
                <a:cs typeface="Helvetica Neue Light"/>
                <a:sym typeface="Helvetica Neue Light"/>
              </a:rPr>
              <a:t> a los elementos </a:t>
            </a:r>
            <a:r>
              <a:rPr b="1" lang="es" sz="1800">
                <a:solidFill>
                  <a:schemeClr val="dk1"/>
                </a:solidFill>
                <a:latin typeface="Helvetica Neue"/>
                <a:ea typeface="Helvetica Neue"/>
                <a:cs typeface="Helvetica Neue"/>
                <a:sym typeface="Helvetica Neue"/>
              </a:rPr>
              <a:t>&lt;input&gt;</a:t>
            </a:r>
            <a:r>
              <a:rPr lang="es" sz="1800">
                <a:solidFill>
                  <a:schemeClr val="dk1"/>
                </a:solidFill>
                <a:latin typeface="Helvetica Neue Light"/>
                <a:ea typeface="Helvetica Neue Light"/>
                <a:cs typeface="Helvetica Neue Light"/>
                <a:sym typeface="Helvetica Neue Light"/>
              </a:rPr>
              <a:t>, </a:t>
            </a:r>
            <a:r>
              <a:rPr b="1" lang="es" sz="1800">
                <a:solidFill>
                  <a:schemeClr val="dk1"/>
                </a:solidFill>
                <a:latin typeface="Helvetica Neue"/>
                <a:ea typeface="Helvetica Neue"/>
                <a:cs typeface="Helvetica Neue"/>
                <a:sym typeface="Helvetica Neue"/>
              </a:rPr>
              <a:t>&lt;textarea&gt;</a:t>
            </a:r>
            <a:r>
              <a:rPr lang="es" sz="1800">
                <a:solidFill>
                  <a:schemeClr val="dk1"/>
                </a:solidFill>
                <a:latin typeface="Helvetica Neue Light"/>
                <a:ea typeface="Helvetica Neue Light"/>
                <a:cs typeface="Helvetica Neue Light"/>
                <a:sym typeface="Helvetica Neue Light"/>
              </a:rPr>
              <a:t> y </a:t>
            </a:r>
            <a:r>
              <a:rPr b="1" lang="es" sz="1800">
                <a:solidFill>
                  <a:schemeClr val="dk1"/>
                </a:solidFill>
                <a:latin typeface="Helvetica Neue"/>
                <a:ea typeface="Helvetica Neue"/>
                <a:cs typeface="Helvetica Neue"/>
                <a:sym typeface="Helvetica Neue"/>
              </a:rPr>
              <a:t>&lt;select&gt;</a:t>
            </a:r>
            <a:r>
              <a:rPr lang="es" sz="1800">
                <a:solidFill>
                  <a:schemeClr val="dk1"/>
                </a:solidFill>
                <a:latin typeface="Helvetica Neue Light"/>
                <a:ea typeface="Helvetica Neue Light"/>
                <a:cs typeface="Helvetica Neue Light"/>
                <a:sym typeface="Helvetica Neue Light"/>
              </a:rPr>
              <a:t>, su anchura se establece a </a:t>
            </a:r>
            <a:r>
              <a:rPr i="1" lang="es" sz="1800">
                <a:solidFill>
                  <a:schemeClr val="dk1"/>
                </a:solidFill>
                <a:latin typeface="Helvetica Neue Light"/>
                <a:ea typeface="Helvetica Neue Light"/>
                <a:cs typeface="Helvetica Neue Light"/>
                <a:sym typeface="Helvetica Neue Light"/>
              </a:rPr>
              <a:t>width: 100%</a:t>
            </a:r>
            <a:r>
              <a:rPr lang="es" sz="1800">
                <a:solidFill>
                  <a:schemeClr val="dk1"/>
                </a:solidFill>
                <a:latin typeface="Helvetica Neue Light"/>
                <a:ea typeface="Helvetica Neue Light"/>
                <a:cs typeface="Helvetica Neue Light"/>
                <a:sym typeface="Helvetica Neue Light"/>
              </a:rPr>
              <a:t>.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Si quieres optimizar el espaciado, utiliza la clase </a:t>
            </a:r>
            <a:r>
              <a:rPr i="1" lang="es" sz="1800">
                <a:solidFill>
                  <a:schemeClr val="dk1"/>
                </a:solidFill>
                <a:highlight>
                  <a:srgbClr val="E0FF00"/>
                </a:highlight>
                <a:latin typeface="Helvetica Neue Light"/>
                <a:ea typeface="Helvetica Neue Light"/>
                <a:cs typeface="Helvetica Neue Light"/>
                <a:sym typeface="Helvetica Neue Light"/>
              </a:rPr>
              <a:t>.form-group</a:t>
            </a:r>
            <a:r>
              <a:rPr lang="es" sz="1800">
                <a:solidFill>
                  <a:schemeClr val="dk1"/>
                </a:solidFill>
                <a:latin typeface="Helvetica Neue Light"/>
                <a:ea typeface="Helvetica Neue Light"/>
                <a:cs typeface="Helvetica Neue Light"/>
                <a:sym typeface="Helvetica Neue Light"/>
              </a:rPr>
              <a:t> para encerrar cada campo de formulario con su </a:t>
            </a:r>
            <a:r>
              <a:rPr b="1" lang="es" sz="1800">
                <a:solidFill>
                  <a:schemeClr val="dk1"/>
                </a:solidFill>
                <a:latin typeface="Helvetica Neue"/>
                <a:ea typeface="Helvetica Neue"/>
                <a:cs typeface="Helvetica Neue"/>
                <a:sym typeface="Helvetica Neue"/>
              </a:rPr>
              <a:t>&lt;label&gt;</a:t>
            </a:r>
            <a:r>
              <a:rPr lang="es" sz="1800">
                <a:solidFill>
                  <a:schemeClr val="dk1"/>
                </a:solidFill>
                <a:latin typeface="Helvetica Neue Light"/>
                <a:ea typeface="Helvetica Neue Light"/>
                <a:cs typeface="Helvetica Neue Light"/>
                <a:sym typeface="Helvetica Neue Light"/>
              </a:rPr>
              <a:t>.</a:t>
            </a:r>
            <a:endParaRPr i="1"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latin typeface="Didact Gothic"/>
              <a:ea typeface="Didact Gothic"/>
              <a:cs typeface="Didact Gothic"/>
              <a:sym typeface="Didact Gothic"/>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pic>
        <p:nvPicPr>
          <p:cNvPr id="524" name="Google Shape;524;p6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25" name="Google Shape;525;p61"/>
          <p:cNvSpPr txBox="1"/>
          <p:nvPr/>
        </p:nvSpPr>
        <p:spPr>
          <a:xfrm>
            <a:off x="1077400" y="246700"/>
            <a:ext cx="2892900" cy="697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FORMULARIO</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526" name="Google Shape;526;p61"/>
          <p:cNvSpPr txBox="1"/>
          <p:nvPr/>
        </p:nvSpPr>
        <p:spPr>
          <a:xfrm>
            <a:off x="4388625" y="71450"/>
            <a:ext cx="4337400" cy="4521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h1</a:t>
            </a:r>
            <a:r>
              <a:rPr lang="es">
                <a:solidFill>
                  <a:srgbClr val="0000CD"/>
                </a:solidFill>
                <a:latin typeface="Helvetica Neue Light"/>
                <a:ea typeface="Helvetica Neue Light"/>
                <a:cs typeface="Helvetica Neue Light"/>
                <a:sym typeface="Helvetica Neue Light"/>
              </a:rPr>
              <a:t>&gt;</a:t>
            </a:r>
            <a:r>
              <a:rPr lang="es">
                <a:solidFill>
                  <a:schemeClr val="dk1"/>
                </a:solidFill>
                <a:latin typeface="Helvetica Neue Light"/>
                <a:ea typeface="Helvetica Neue Light"/>
                <a:cs typeface="Helvetica Neue Light"/>
                <a:sym typeface="Helvetica Neue Light"/>
              </a:rPr>
              <a:t>Título Principal</a:t>
            </a: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/h1</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div</a:t>
            </a:r>
            <a:r>
              <a:rPr lang="es">
                <a:solidFill>
                  <a:srgbClr val="FF0000"/>
                </a:solidFill>
                <a:latin typeface="Helvetica Neue Light"/>
                <a:ea typeface="Helvetica Neue Light"/>
                <a:cs typeface="Helvetica Neue Light"/>
                <a:sym typeface="Helvetica Neue Light"/>
              </a:rPr>
              <a:t> class</a:t>
            </a:r>
            <a:r>
              <a:rPr lang="es">
                <a:solidFill>
                  <a:srgbClr val="0000CD"/>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container</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&lt;h2&gt;</a:t>
            </a:r>
            <a:r>
              <a:rPr lang="es">
                <a:latin typeface="Helvetica Neue Light"/>
                <a:ea typeface="Helvetica Neue Light"/>
                <a:cs typeface="Helvetica Neue Light"/>
                <a:sym typeface="Helvetica Neue Light"/>
              </a:rPr>
              <a:t>Formulario Básico</a:t>
            </a:r>
            <a:r>
              <a:rPr lang="es">
                <a:solidFill>
                  <a:srgbClr val="980000"/>
                </a:solidFill>
                <a:latin typeface="Helvetica Neue Light"/>
                <a:ea typeface="Helvetica Neue Light"/>
                <a:cs typeface="Helvetica Neue Light"/>
                <a:sym typeface="Helvetica Neue Light"/>
              </a:rPr>
              <a:t>&lt;/h2&gt;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&lt;form </a:t>
            </a:r>
            <a:r>
              <a:rPr lang="es">
                <a:solidFill>
                  <a:srgbClr val="FF0000"/>
                </a:solidFill>
                <a:latin typeface="Helvetica Neue Light"/>
                <a:ea typeface="Helvetica Neue Light"/>
                <a:cs typeface="Helvetica Neue Light"/>
                <a:sym typeface="Helvetica Neue Light"/>
              </a:rPr>
              <a:t>action</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a:t>
            </a:r>
            <a:r>
              <a:rPr lang="es">
                <a:solidFill>
                  <a:srgbClr val="980000"/>
                </a:solidFill>
                <a:latin typeface="Helvetica Neue Light"/>
                <a:ea typeface="Helvetica Neue Light"/>
                <a:cs typeface="Helvetica Neue Light"/>
                <a:sym typeface="Helvetica Neue Light"/>
              </a:rPr>
              <a:t>&gt;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&lt;div </a:t>
            </a:r>
            <a:r>
              <a:rPr lang="es">
                <a:solidFill>
                  <a:srgbClr val="FF0000"/>
                </a:solidFill>
                <a:latin typeface="Helvetica Neue Light"/>
                <a:ea typeface="Helvetica Neue Light"/>
                <a:cs typeface="Helvetica Neue Light"/>
                <a:sym typeface="Helvetica Neue Light"/>
              </a:rPr>
              <a:t>class</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form-group</a:t>
            </a:r>
            <a:r>
              <a:rPr lang="es">
                <a:solidFill>
                  <a:srgbClr val="980000"/>
                </a:solidFill>
                <a:latin typeface="Helvetica Neue Light"/>
                <a:ea typeface="Helvetica Neue Light"/>
                <a:cs typeface="Helvetica Neue Light"/>
                <a:sym typeface="Helvetica Neue Light"/>
              </a:rPr>
              <a:t>"&gt;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&lt;label </a:t>
            </a:r>
            <a:r>
              <a:rPr lang="es">
                <a:solidFill>
                  <a:srgbClr val="0000FF"/>
                </a:solidFill>
                <a:latin typeface="Helvetica Neue Light"/>
                <a:ea typeface="Helvetica Neue Light"/>
                <a:cs typeface="Helvetica Neue Light"/>
                <a:sym typeface="Helvetica Neue Light"/>
              </a:rPr>
              <a:t>for</a:t>
            </a:r>
            <a:r>
              <a:rPr lang="es">
                <a:solidFill>
                  <a:srgbClr val="980000"/>
                </a:solidFill>
                <a:latin typeface="Helvetica Neue Light"/>
                <a:ea typeface="Helvetica Neue Light"/>
                <a:cs typeface="Helvetica Neue Light"/>
                <a:sym typeface="Helvetica Neue Light"/>
              </a:rPr>
              <a:t>="</a:t>
            </a:r>
            <a:r>
              <a:rPr lang="es">
                <a:solidFill>
                  <a:srgbClr val="FF0000"/>
                </a:solidFill>
                <a:latin typeface="Helvetica Neue Light"/>
                <a:ea typeface="Helvetica Neue Light"/>
                <a:cs typeface="Helvetica Neue Light"/>
                <a:sym typeface="Helvetica Neue Light"/>
              </a:rPr>
              <a:t>email</a:t>
            </a:r>
            <a:r>
              <a:rPr lang="es">
                <a:solidFill>
                  <a:srgbClr val="980000"/>
                </a:solidFill>
                <a:latin typeface="Helvetica Neue Light"/>
                <a:ea typeface="Helvetica Neue Light"/>
                <a:cs typeface="Helvetica Neue Light"/>
                <a:sym typeface="Helvetica Neue Light"/>
              </a:rPr>
              <a:t>"&gt;</a:t>
            </a:r>
            <a:r>
              <a:rPr lang="es">
                <a:latin typeface="Helvetica Neue Light"/>
                <a:ea typeface="Helvetica Neue Light"/>
                <a:cs typeface="Helvetica Neue Light"/>
                <a:sym typeface="Helvetica Neue Light"/>
              </a:rPr>
              <a:t>Email</a:t>
            </a:r>
            <a:r>
              <a:rPr lang="es">
                <a:solidFill>
                  <a:srgbClr val="980000"/>
                </a:solidFill>
                <a:latin typeface="Helvetica Neue Light"/>
                <a:ea typeface="Helvetica Neue Light"/>
                <a:cs typeface="Helvetica Neue Light"/>
                <a:sym typeface="Helvetica Neue Light"/>
              </a:rPr>
              <a:t>:&lt;/label&gt;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&lt;input </a:t>
            </a:r>
            <a:r>
              <a:rPr lang="es">
                <a:solidFill>
                  <a:srgbClr val="FF0000"/>
                </a:solidFill>
                <a:latin typeface="Helvetica Neue Light"/>
                <a:ea typeface="Helvetica Neue Light"/>
                <a:cs typeface="Helvetica Neue Light"/>
                <a:sym typeface="Helvetica Neue Light"/>
              </a:rPr>
              <a:t>type</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email</a:t>
            </a:r>
            <a:r>
              <a:rPr lang="es">
                <a:solidFill>
                  <a:srgbClr val="980000"/>
                </a:solidFill>
                <a:latin typeface="Helvetica Neue Light"/>
                <a:ea typeface="Helvetica Neue Light"/>
                <a:cs typeface="Helvetica Neue Light"/>
                <a:sym typeface="Helvetica Neue Light"/>
              </a:rPr>
              <a:t>" </a:t>
            </a:r>
            <a:r>
              <a:rPr lang="es">
                <a:solidFill>
                  <a:srgbClr val="FF0000"/>
                </a:solidFill>
                <a:latin typeface="Helvetica Neue Light"/>
                <a:ea typeface="Helvetica Neue Light"/>
                <a:cs typeface="Helvetica Neue Light"/>
                <a:sym typeface="Helvetica Neue Light"/>
              </a:rPr>
              <a:t>class</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form-control</a:t>
            </a:r>
            <a:r>
              <a:rPr lang="es">
                <a:solidFill>
                  <a:srgbClr val="980000"/>
                </a:solidFill>
                <a:latin typeface="Helvetica Neue Light"/>
                <a:ea typeface="Helvetica Neue Light"/>
                <a:cs typeface="Helvetica Neue Light"/>
                <a:sym typeface="Helvetica Neue Light"/>
              </a:rPr>
              <a:t>" </a:t>
            </a:r>
            <a:r>
              <a:rPr lang="es">
                <a:solidFill>
                  <a:srgbClr val="FF0000"/>
                </a:solidFill>
                <a:latin typeface="Helvetica Neue Light"/>
                <a:ea typeface="Helvetica Neue Light"/>
                <a:cs typeface="Helvetica Neue Light"/>
                <a:sym typeface="Helvetica Neue Light"/>
              </a:rPr>
              <a:t>id</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email</a:t>
            </a:r>
            <a:r>
              <a:rPr lang="es">
                <a:solidFill>
                  <a:srgbClr val="980000"/>
                </a:solidFill>
                <a:latin typeface="Helvetica Neue Light"/>
                <a:ea typeface="Helvetica Neue Light"/>
                <a:cs typeface="Helvetica Neue Light"/>
                <a:sym typeface="Helvetica Neue Light"/>
              </a:rPr>
              <a:t>" </a:t>
            </a:r>
            <a:r>
              <a:rPr lang="es">
                <a:solidFill>
                  <a:srgbClr val="FF0000"/>
                </a:solidFill>
                <a:latin typeface="Helvetica Neue Light"/>
                <a:ea typeface="Helvetica Neue Light"/>
                <a:cs typeface="Helvetica Neue Light"/>
                <a:sym typeface="Helvetica Neue Light"/>
              </a:rPr>
              <a:t>placeholder</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Ingrese email</a:t>
            </a:r>
            <a:r>
              <a:rPr lang="es">
                <a:solidFill>
                  <a:srgbClr val="980000"/>
                </a:solidFill>
                <a:latin typeface="Helvetica Neue Light"/>
                <a:ea typeface="Helvetica Neue Light"/>
                <a:cs typeface="Helvetica Neue Light"/>
                <a:sym typeface="Helvetica Neue Light"/>
              </a:rPr>
              <a:t>" </a:t>
            </a:r>
            <a:r>
              <a:rPr lang="es">
                <a:solidFill>
                  <a:srgbClr val="FF0000"/>
                </a:solidFill>
                <a:latin typeface="Helvetica Neue Light"/>
                <a:ea typeface="Helvetica Neue Light"/>
                <a:cs typeface="Helvetica Neue Light"/>
                <a:sym typeface="Helvetica Neue Light"/>
              </a:rPr>
              <a:t>name</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email</a:t>
            </a:r>
            <a:r>
              <a:rPr lang="es">
                <a:solidFill>
                  <a:srgbClr val="980000"/>
                </a:solidFill>
                <a:latin typeface="Helvetica Neue Light"/>
                <a:ea typeface="Helvetica Neue Light"/>
                <a:cs typeface="Helvetica Neue Light"/>
                <a:sym typeface="Helvetica Neue Light"/>
              </a:rPr>
              <a:t>"&gt;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&lt;/div&gt;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submit</a:t>
            </a:r>
            <a:r>
              <a:rPr lang="es">
                <a:solidFill>
                  <a:srgbClr val="980000"/>
                </a:solidFill>
                <a:latin typeface="Helvetica Neue Light"/>
                <a:ea typeface="Helvetica Neue Light"/>
                <a:cs typeface="Helvetica Neue Light"/>
                <a:sym typeface="Helvetica Neue Light"/>
              </a:rPr>
              <a:t>" </a:t>
            </a:r>
            <a:r>
              <a:rPr lang="es">
                <a:solidFill>
                  <a:srgbClr val="FF0000"/>
                </a:solidFill>
                <a:latin typeface="Helvetica Neue Light"/>
                <a:ea typeface="Helvetica Neue Light"/>
                <a:cs typeface="Helvetica Neue Light"/>
                <a:sym typeface="Helvetica Neue Light"/>
              </a:rPr>
              <a:t>class</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btn btn-default"</a:t>
            </a:r>
            <a:r>
              <a:rPr lang="es">
                <a:solidFill>
                  <a:srgbClr val="980000"/>
                </a:solidFill>
                <a:latin typeface="Helvetica Neue Light"/>
                <a:ea typeface="Helvetica Neue Light"/>
                <a:cs typeface="Helvetica Neue Light"/>
                <a:sym typeface="Helvetica Neue Light"/>
              </a:rPr>
              <a:t>&gt;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latin typeface="Helvetica Neue Light"/>
                <a:ea typeface="Helvetica Neue Light"/>
                <a:cs typeface="Helvetica Neue Light"/>
                <a:sym typeface="Helvetica Neue Light"/>
              </a:rPr>
              <a:t>                Ingresar</a:t>
            </a:r>
            <a:endParaRPr>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&lt;/button&gt;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&lt;/form&gt;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/div</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p:txBody>
      </p:sp>
      <p:pic>
        <p:nvPicPr>
          <p:cNvPr id="527" name="Google Shape;527;p61"/>
          <p:cNvPicPr preferRelativeResize="0"/>
          <p:nvPr/>
        </p:nvPicPr>
        <p:blipFill>
          <a:blip r:embed="rId4">
            <a:alphaModFix/>
          </a:blip>
          <a:stretch>
            <a:fillRect/>
          </a:stretch>
        </p:blipFill>
        <p:spPr>
          <a:xfrm>
            <a:off x="434563" y="1532074"/>
            <a:ext cx="3729575" cy="2989025"/>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pic>
        <p:nvPicPr>
          <p:cNvPr id="532" name="Google Shape;532;p6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33" name="Google Shape;533;p62"/>
          <p:cNvSpPr txBox="1"/>
          <p:nvPr/>
        </p:nvSpPr>
        <p:spPr>
          <a:xfrm>
            <a:off x="3255300" y="156050"/>
            <a:ext cx="2633400" cy="697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IMÁGENES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534" name="Google Shape;534;p62"/>
          <p:cNvSpPr txBox="1"/>
          <p:nvPr/>
        </p:nvSpPr>
        <p:spPr>
          <a:xfrm>
            <a:off x="683775" y="3327325"/>
            <a:ext cx="5694600" cy="154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img</a:t>
            </a:r>
            <a:r>
              <a:rPr lang="es">
                <a:solidFill>
                  <a:srgbClr val="FF0000"/>
                </a:solidFill>
                <a:latin typeface="Helvetica Neue Light"/>
                <a:ea typeface="Helvetica Neue Light"/>
                <a:cs typeface="Helvetica Neue Light"/>
                <a:sym typeface="Helvetica Neue Light"/>
              </a:rPr>
              <a:t> src</a:t>
            </a:r>
            <a:r>
              <a:rPr lang="es">
                <a:solidFill>
                  <a:srgbClr val="0000CD"/>
                </a:solidFill>
                <a:latin typeface="Helvetica Neue Light"/>
                <a:ea typeface="Helvetica Neue Light"/>
                <a:cs typeface="Helvetica Neue Light"/>
                <a:sym typeface="Helvetica Neue Light"/>
              </a:rPr>
              <a:t>="obelisco.jpg"</a:t>
            </a:r>
            <a:r>
              <a:rPr lang="es">
                <a:solidFill>
                  <a:srgbClr val="FF0000"/>
                </a:solidFill>
                <a:latin typeface="Helvetica Neue Light"/>
                <a:ea typeface="Helvetica Neue Light"/>
                <a:cs typeface="Helvetica Neue Light"/>
                <a:sym typeface="Helvetica Neue Light"/>
              </a:rPr>
              <a:t> class</a:t>
            </a:r>
            <a:r>
              <a:rPr lang="es">
                <a:solidFill>
                  <a:srgbClr val="0000CD"/>
                </a:solidFill>
                <a:latin typeface="Helvetica Neue Light"/>
                <a:ea typeface="Helvetica Neue Light"/>
                <a:cs typeface="Helvetica Neue Light"/>
                <a:sym typeface="Helvetica Neue Light"/>
              </a:rPr>
              <a:t>="img-rounded"</a:t>
            </a:r>
            <a:r>
              <a:rPr lang="es">
                <a:solidFill>
                  <a:srgbClr val="FF0000"/>
                </a:solidFill>
                <a:latin typeface="Helvetica Neue Light"/>
                <a:ea typeface="Helvetica Neue Light"/>
                <a:cs typeface="Helvetica Neue Light"/>
                <a:sym typeface="Helvetica Neue Light"/>
              </a:rPr>
              <a:t> alt</a:t>
            </a:r>
            <a:r>
              <a:rPr lang="es">
                <a:solidFill>
                  <a:srgbClr val="0000CD"/>
                </a:solidFill>
                <a:latin typeface="Helvetica Neue Light"/>
                <a:ea typeface="Helvetica Neue Light"/>
                <a:cs typeface="Helvetica Neue Light"/>
                <a:sym typeface="Helvetica Neue Light"/>
              </a:rPr>
              <a:t>="Obelisco BsAs"&gt;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img</a:t>
            </a:r>
            <a:r>
              <a:rPr lang="es">
                <a:solidFill>
                  <a:srgbClr val="FF0000"/>
                </a:solidFill>
                <a:latin typeface="Helvetica Neue Light"/>
                <a:ea typeface="Helvetica Neue Light"/>
                <a:cs typeface="Helvetica Neue Light"/>
                <a:sym typeface="Helvetica Neue Light"/>
              </a:rPr>
              <a:t> src</a:t>
            </a:r>
            <a:r>
              <a:rPr lang="es">
                <a:solidFill>
                  <a:srgbClr val="0000CD"/>
                </a:solidFill>
                <a:latin typeface="Helvetica Neue Light"/>
                <a:ea typeface="Helvetica Neue Light"/>
                <a:cs typeface="Helvetica Neue Light"/>
                <a:sym typeface="Helvetica Neue Light"/>
              </a:rPr>
              <a:t>="obelisco.jpg"</a:t>
            </a:r>
            <a:r>
              <a:rPr lang="es">
                <a:solidFill>
                  <a:srgbClr val="FF0000"/>
                </a:solidFill>
                <a:latin typeface="Helvetica Neue Light"/>
                <a:ea typeface="Helvetica Neue Light"/>
                <a:cs typeface="Helvetica Neue Light"/>
                <a:sym typeface="Helvetica Neue Light"/>
              </a:rPr>
              <a:t> class</a:t>
            </a:r>
            <a:r>
              <a:rPr lang="es">
                <a:solidFill>
                  <a:srgbClr val="0000CD"/>
                </a:solidFill>
                <a:latin typeface="Helvetica Neue Light"/>
                <a:ea typeface="Helvetica Neue Light"/>
                <a:cs typeface="Helvetica Neue Light"/>
                <a:sym typeface="Helvetica Neue Light"/>
              </a:rPr>
              <a:t>="img-circle"</a:t>
            </a:r>
            <a:r>
              <a:rPr lang="es">
                <a:solidFill>
                  <a:srgbClr val="FF0000"/>
                </a:solidFill>
                <a:latin typeface="Helvetica Neue Light"/>
                <a:ea typeface="Helvetica Neue Light"/>
                <a:cs typeface="Helvetica Neue Light"/>
                <a:sym typeface="Helvetica Neue Light"/>
              </a:rPr>
              <a:t> alt</a:t>
            </a:r>
            <a:r>
              <a:rPr lang="es">
                <a:solidFill>
                  <a:srgbClr val="0000CD"/>
                </a:solidFill>
                <a:latin typeface="Helvetica Neue Light"/>
                <a:ea typeface="Helvetica Neue Light"/>
                <a:cs typeface="Helvetica Neue Light"/>
                <a:sym typeface="Helvetica Neue Light"/>
              </a:rPr>
              <a:t>="Obelisco BsAs"&gt;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img</a:t>
            </a:r>
            <a:r>
              <a:rPr lang="es">
                <a:solidFill>
                  <a:srgbClr val="FF0000"/>
                </a:solidFill>
                <a:latin typeface="Helvetica Neue Light"/>
                <a:ea typeface="Helvetica Neue Light"/>
                <a:cs typeface="Helvetica Neue Light"/>
                <a:sym typeface="Helvetica Neue Light"/>
              </a:rPr>
              <a:t> src</a:t>
            </a:r>
            <a:r>
              <a:rPr lang="es">
                <a:solidFill>
                  <a:srgbClr val="0000CD"/>
                </a:solidFill>
                <a:latin typeface="Helvetica Neue Light"/>
                <a:ea typeface="Helvetica Neue Light"/>
                <a:cs typeface="Helvetica Neue Light"/>
                <a:sym typeface="Helvetica Neue Light"/>
              </a:rPr>
              <a:t>="obelisco.jpg"</a:t>
            </a:r>
            <a:r>
              <a:rPr lang="es">
                <a:solidFill>
                  <a:srgbClr val="FF0000"/>
                </a:solidFill>
                <a:latin typeface="Helvetica Neue Light"/>
                <a:ea typeface="Helvetica Neue Light"/>
                <a:cs typeface="Helvetica Neue Light"/>
                <a:sym typeface="Helvetica Neue Light"/>
              </a:rPr>
              <a:t> class</a:t>
            </a:r>
            <a:r>
              <a:rPr lang="es">
                <a:solidFill>
                  <a:srgbClr val="0000CD"/>
                </a:solidFill>
                <a:latin typeface="Helvetica Neue Light"/>
                <a:ea typeface="Helvetica Neue Light"/>
                <a:cs typeface="Helvetica Neue Light"/>
                <a:sym typeface="Helvetica Neue Light"/>
              </a:rPr>
              <a:t>="img-thumbnail"</a:t>
            </a:r>
            <a:r>
              <a:rPr lang="es">
                <a:solidFill>
                  <a:srgbClr val="FF0000"/>
                </a:solidFill>
                <a:latin typeface="Helvetica Neue Light"/>
                <a:ea typeface="Helvetica Neue Light"/>
                <a:cs typeface="Helvetica Neue Light"/>
                <a:sym typeface="Helvetica Neue Light"/>
              </a:rPr>
              <a:t> alt</a:t>
            </a:r>
            <a:r>
              <a:rPr lang="es">
                <a:solidFill>
                  <a:srgbClr val="0000CD"/>
                </a:solidFill>
                <a:latin typeface="Helvetica Neue Light"/>
                <a:ea typeface="Helvetica Neue Light"/>
                <a:cs typeface="Helvetica Neue Light"/>
                <a:sym typeface="Helvetica Neue Light"/>
              </a:rPr>
              <a:t>="Obelisco BsAs"&gt;</a:t>
            </a:r>
            <a:endParaRPr>
              <a:latin typeface="Helvetica Neue Light"/>
              <a:ea typeface="Helvetica Neue Light"/>
              <a:cs typeface="Helvetica Neue Light"/>
              <a:sym typeface="Helvetica Neue Light"/>
            </a:endParaRPr>
          </a:p>
        </p:txBody>
      </p:sp>
      <p:sp>
        <p:nvSpPr>
          <p:cNvPr id="535" name="Google Shape;535;p62"/>
          <p:cNvSpPr txBox="1"/>
          <p:nvPr/>
        </p:nvSpPr>
        <p:spPr>
          <a:xfrm>
            <a:off x="535350" y="1013775"/>
            <a:ext cx="8073300" cy="843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Se pueden manejar tres estilos de imágenes:</a:t>
            </a:r>
            <a:endParaRPr i="1"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p:txBody>
      </p:sp>
      <p:pic>
        <p:nvPicPr>
          <p:cNvPr id="536" name="Google Shape;536;p62"/>
          <p:cNvPicPr preferRelativeResize="0"/>
          <p:nvPr/>
        </p:nvPicPr>
        <p:blipFill>
          <a:blip r:embed="rId4">
            <a:alphaModFix/>
          </a:blip>
          <a:stretch>
            <a:fillRect/>
          </a:stretch>
        </p:blipFill>
        <p:spPr>
          <a:xfrm>
            <a:off x="3480000" y="1707773"/>
            <a:ext cx="1970835" cy="1456450"/>
          </a:xfrm>
          <a:prstGeom prst="rect">
            <a:avLst/>
          </a:prstGeom>
          <a:noFill/>
          <a:ln>
            <a:noFill/>
          </a:ln>
        </p:spPr>
      </p:pic>
      <p:pic>
        <p:nvPicPr>
          <p:cNvPr id="537" name="Google Shape;537;p62"/>
          <p:cNvPicPr preferRelativeResize="0"/>
          <p:nvPr/>
        </p:nvPicPr>
        <p:blipFill>
          <a:blip r:embed="rId5">
            <a:alphaModFix/>
          </a:blip>
          <a:stretch>
            <a:fillRect/>
          </a:stretch>
        </p:blipFill>
        <p:spPr>
          <a:xfrm>
            <a:off x="6481000" y="1707763"/>
            <a:ext cx="1987700" cy="1540468"/>
          </a:xfrm>
          <a:prstGeom prst="rect">
            <a:avLst/>
          </a:prstGeom>
          <a:noFill/>
          <a:ln>
            <a:noFill/>
          </a:ln>
        </p:spPr>
      </p:pic>
      <p:pic>
        <p:nvPicPr>
          <p:cNvPr id="538" name="Google Shape;538;p62"/>
          <p:cNvPicPr preferRelativeResize="0"/>
          <p:nvPr/>
        </p:nvPicPr>
        <p:blipFill>
          <a:blip r:embed="rId6">
            <a:alphaModFix/>
          </a:blip>
          <a:stretch>
            <a:fillRect/>
          </a:stretch>
        </p:blipFill>
        <p:spPr>
          <a:xfrm>
            <a:off x="683775" y="1707771"/>
            <a:ext cx="1866800" cy="14564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542" name="Shape 542"/>
        <p:cNvGrpSpPr/>
        <p:nvPr/>
      </p:nvGrpSpPr>
      <p:grpSpPr>
        <a:xfrm>
          <a:off x="0" y="0"/>
          <a:ext cx="0" cy="0"/>
          <a:chOff x="0" y="0"/>
          <a:chExt cx="0" cy="0"/>
        </a:xfrm>
      </p:grpSpPr>
      <p:pic>
        <p:nvPicPr>
          <p:cNvPr id="543" name="Google Shape;543;p6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44" name="Google Shape;544;p63"/>
          <p:cNvSpPr txBox="1"/>
          <p:nvPr/>
        </p:nvSpPr>
        <p:spPr>
          <a:xfrm>
            <a:off x="1162050" y="2054425"/>
            <a:ext cx="6819900" cy="2251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i="1" lang="es" sz="3600">
                <a:latin typeface="Anton"/>
                <a:ea typeface="Anton"/>
                <a:cs typeface="Anton"/>
                <a:sym typeface="Anton"/>
              </a:rPr>
              <a:t>¡ACTUALíZATE!</a:t>
            </a:r>
            <a:endParaRPr i="1" sz="3600">
              <a:latin typeface="Anton"/>
              <a:ea typeface="Anton"/>
              <a:cs typeface="Anton"/>
              <a:sym typeface="Anton"/>
            </a:endParaRPr>
          </a:p>
          <a:p>
            <a:pPr indent="0" lvl="0" marL="0" rtl="0" algn="ctr">
              <a:lnSpc>
                <a:spcPct val="115000"/>
              </a:lnSpc>
              <a:spcBef>
                <a:spcPts val="0"/>
              </a:spcBef>
              <a:spcAft>
                <a:spcPts val="0"/>
              </a:spcAft>
              <a:buNone/>
            </a:pPr>
            <a:r>
              <a:rPr lang="es" sz="2300">
                <a:latin typeface="Helvetica Neue Light"/>
                <a:ea typeface="Helvetica Neue Light"/>
                <a:cs typeface="Helvetica Neue Light"/>
                <a:sym typeface="Helvetica Neue Light"/>
              </a:rPr>
              <a:t>Es recomendable que te mantengas al tanto de las novedades acerca del framework que estés utilizando, para evitar posibles problemas de visualización y optimización del código. </a:t>
            </a:r>
            <a:endParaRPr sz="2300">
              <a:latin typeface="Helvetica Neue Light"/>
              <a:ea typeface="Helvetica Neue Light"/>
              <a:cs typeface="Helvetica Neue Light"/>
              <a:sym typeface="Helvetica Neue Light"/>
            </a:endParaRPr>
          </a:p>
        </p:txBody>
      </p:sp>
      <p:pic>
        <p:nvPicPr>
          <p:cNvPr id="545" name="Google Shape;545;p63"/>
          <p:cNvPicPr preferRelativeResize="0"/>
          <p:nvPr/>
        </p:nvPicPr>
        <p:blipFill rotWithShape="1">
          <a:blip r:embed="rId4">
            <a:alphaModFix/>
          </a:blip>
          <a:srcRect b="0" l="0" r="0" t="0"/>
          <a:stretch/>
        </p:blipFill>
        <p:spPr>
          <a:xfrm>
            <a:off x="3978738" y="739325"/>
            <a:ext cx="1186525" cy="1186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nvSpPr>
        <p:spPr>
          <a:xfrm>
            <a:off x="4835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lang="es">
                <a:solidFill>
                  <a:schemeClr val="dk1"/>
                </a:solidFill>
                <a:highlight>
                  <a:srgbClr val="A6FFCA"/>
                </a:highlight>
                <a:latin typeface="Helvetica Neue"/>
                <a:ea typeface="Helvetica Neue"/>
                <a:cs typeface="Helvetica Neue"/>
                <a:sym typeface="Helvetica Neue"/>
              </a:rPr>
              <a:t>Git:</a:t>
            </a:r>
            <a:r>
              <a:rPr lang="es">
                <a:solidFill>
                  <a:schemeClr val="dk1"/>
                </a:solidFill>
                <a:highlight>
                  <a:srgbClr val="A6FFCA"/>
                </a:highlight>
                <a:latin typeface="Helvetica Neue Light"/>
                <a:ea typeface="Helvetica Neue Light"/>
                <a:cs typeface="Helvetica Neue Light"/>
                <a:sym typeface="Helvetica Neue Light"/>
              </a:rPr>
              <a:t> </a:t>
            </a:r>
            <a:r>
              <a:rPr lang="es">
                <a:solidFill>
                  <a:schemeClr val="dk1"/>
                </a:solidFill>
                <a:latin typeface="Helvetica Neue Light"/>
                <a:ea typeface="Helvetica Neue Light"/>
                <a:cs typeface="Helvetica Neue Light"/>
                <a:sym typeface="Helvetica Neue Light"/>
              </a:rPr>
              <a:t>es un sistema de control de versiones gratuito y de código abierto, diseñado para manejar desde pequeños a grandes proyectos de manera rápida y eficaz. Se entiende como control de versiones a todas las herramientas que nos permiten hacer modificaciones en nuestro proyecto. Este sistema registra los cambios realizados sobre un archivo o conjunto de archivos a lo largo del tiempo.</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p:txBody>
      </p:sp>
      <p:sp>
        <p:nvSpPr>
          <p:cNvPr id="93" name="Google Shape;93;p19"/>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s"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s" sz="2000">
                <a:latin typeface="Anton"/>
                <a:ea typeface="Anton"/>
                <a:cs typeface="Anton"/>
                <a:sym typeface="Anton"/>
              </a:rPr>
              <a:t>Clase 10</a:t>
            </a:r>
            <a:endParaRPr i="1" sz="2000">
              <a:latin typeface="Anton"/>
              <a:ea typeface="Anton"/>
              <a:cs typeface="Anton"/>
              <a:sym typeface="Anton"/>
            </a:endParaRPr>
          </a:p>
        </p:txBody>
      </p:sp>
      <p:pic>
        <p:nvPicPr>
          <p:cNvPr id="94" name="Google Shape;94;p1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95" name="Google Shape;95;p19"/>
          <p:cNvSpPr txBox="1"/>
          <p:nvPr/>
        </p:nvSpPr>
        <p:spPr>
          <a:xfrm>
            <a:off x="46745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s">
                <a:solidFill>
                  <a:schemeClr val="dk1"/>
                </a:solidFill>
                <a:highlight>
                  <a:srgbClr val="A6FFCA"/>
                </a:highlight>
                <a:latin typeface="Helvetica Neue"/>
                <a:ea typeface="Helvetica Neue"/>
                <a:cs typeface="Helvetica Neue"/>
                <a:sym typeface="Helvetica Neue"/>
              </a:rPr>
              <a:t>Repositorio: </a:t>
            </a:r>
            <a:r>
              <a:rPr lang="es">
                <a:solidFill>
                  <a:schemeClr val="dk1"/>
                </a:solidFill>
                <a:latin typeface="Helvetica Neue Light"/>
                <a:ea typeface="Helvetica Neue Light"/>
                <a:cs typeface="Helvetica Neue Light"/>
                <a:sym typeface="Helvetica Neue Light"/>
              </a:rPr>
              <a:t>es un espacio centralizado donde se almacena, organiza, mantiene y difunde información. </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rPr b="1" lang="es">
                <a:solidFill>
                  <a:schemeClr val="dk1"/>
                </a:solidFill>
                <a:highlight>
                  <a:srgbClr val="A6FFCA"/>
                </a:highlight>
                <a:latin typeface="Helvetica Neue"/>
                <a:ea typeface="Helvetica Neue"/>
                <a:cs typeface="Helvetica Neue"/>
                <a:sym typeface="Helvetica Neue"/>
              </a:rPr>
              <a:t>GitHub:</a:t>
            </a:r>
            <a:r>
              <a:rPr lang="es">
                <a:solidFill>
                  <a:schemeClr val="dk1"/>
                </a:solidFill>
                <a:highlight>
                  <a:srgbClr val="A6FFCA"/>
                </a:highlight>
                <a:latin typeface="Helvetica Neue Light"/>
                <a:ea typeface="Helvetica Neue Light"/>
                <a:cs typeface="Helvetica Neue Light"/>
                <a:sym typeface="Helvetica Neue Light"/>
              </a:rPr>
              <a:t> </a:t>
            </a:r>
            <a:r>
              <a:rPr lang="es">
                <a:solidFill>
                  <a:schemeClr val="dk1"/>
                </a:solidFill>
                <a:latin typeface="Helvetica Neue Light"/>
                <a:ea typeface="Helvetica Neue Light"/>
                <a:cs typeface="Helvetica Neue Light"/>
                <a:sym typeface="Helvetica Neue Light"/>
              </a:rPr>
              <a:t>un excelente servicio de alojamiento de repositorios de software con este sistema. Con este sitio podemos subir nuestros proyectos y lograr que otras personas colaboren.</a:t>
            </a:r>
            <a:endParaRPr>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pic>
        <p:nvPicPr>
          <p:cNvPr id="550" name="Google Shape;550;p6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51" name="Google Shape;551;p64"/>
          <p:cNvSpPr txBox="1"/>
          <p:nvPr/>
        </p:nvSpPr>
        <p:spPr>
          <a:xfrm>
            <a:off x="643801" y="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DROPDOWNS</a:t>
            </a:r>
            <a:endParaRPr i="1" sz="4000">
              <a:solidFill>
                <a:schemeClr val="dk1"/>
              </a:solidFill>
              <a:latin typeface="Anton"/>
              <a:ea typeface="Anton"/>
              <a:cs typeface="Anton"/>
              <a:sym typeface="Anton"/>
            </a:endParaRPr>
          </a:p>
          <a:p>
            <a:pPr indent="0" lvl="0" marL="0" rtl="0" algn="ctr">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ctr">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ctr">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ctr">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552" name="Google Shape;552;p64"/>
          <p:cNvSpPr txBox="1"/>
          <p:nvPr/>
        </p:nvSpPr>
        <p:spPr>
          <a:xfrm>
            <a:off x="3392375" y="1091975"/>
            <a:ext cx="5241900" cy="352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&lt;div </a:t>
            </a:r>
            <a:r>
              <a:rPr lang="es" sz="1500">
                <a:solidFill>
                  <a:srgbClr val="FF0000"/>
                </a:solidFill>
                <a:latin typeface="Didact Gothic"/>
                <a:ea typeface="Didact Gothic"/>
                <a:cs typeface="Didact Gothic"/>
                <a:sym typeface="Didact Gothic"/>
              </a:rPr>
              <a:t>class</a:t>
            </a:r>
            <a:r>
              <a:rPr lang="es" sz="1500">
                <a:solidFill>
                  <a:srgbClr val="0000CD"/>
                </a:solidFill>
                <a:latin typeface="Didact Gothic"/>
                <a:ea typeface="Didact Gothic"/>
                <a:cs typeface="Didact Gothic"/>
                <a:sym typeface="Didact Gothic"/>
              </a:rPr>
              <a:t>="dropdown"&gt;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&lt;button </a:t>
            </a:r>
            <a:r>
              <a:rPr lang="es" sz="1500">
                <a:solidFill>
                  <a:srgbClr val="FF0000"/>
                </a:solidFill>
                <a:latin typeface="Didact Gothic"/>
                <a:ea typeface="Didact Gothic"/>
                <a:cs typeface="Didact Gothic"/>
                <a:sym typeface="Didact Gothic"/>
              </a:rPr>
              <a:t>type</a:t>
            </a:r>
            <a:r>
              <a:rPr lang="es" sz="1500">
                <a:solidFill>
                  <a:srgbClr val="0000CD"/>
                </a:solidFill>
                <a:latin typeface="Didact Gothic"/>
                <a:ea typeface="Didact Gothic"/>
                <a:cs typeface="Didact Gothic"/>
                <a:sym typeface="Didact Gothic"/>
              </a:rPr>
              <a:t>="button" </a:t>
            </a:r>
            <a:r>
              <a:rPr lang="es" sz="1500">
                <a:solidFill>
                  <a:srgbClr val="FF0000"/>
                </a:solidFill>
                <a:latin typeface="Didact Gothic"/>
                <a:ea typeface="Didact Gothic"/>
                <a:cs typeface="Didact Gothic"/>
                <a:sym typeface="Didact Gothic"/>
              </a:rPr>
              <a:t>class</a:t>
            </a:r>
            <a:r>
              <a:rPr lang="es" sz="1500">
                <a:solidFill>
                  <a:srgbClr val="0000CD"/>
                </a:solidFill>
                <a:latin typeface="Didact Gothic"/>
                <a:ea typeface="Didact Gothic"/>
                <a:cs typeface="Didact Gothic"/>
                <a:sym typeface="Didact Gothic"/>
              </a:rPr>
              <a:t>="btn btn-primary dropdown-toggle" </a:t>
            </a:r>
            <a:r>
              <a:rPr lang="es" sz="1500">
                <a:solidFill>
                  <a:srgbClr val="FF0000"/>
                </a:solidFill>
                <a:latin typeface="Didact Gothic"/>
                <a:ea typeface="Didact Gothic"/>
                <a:cs typeface="Didact Gothic"/>
                <a:sym typeface="Didact Gothic"/>
              </a:rPr>
              <a:t>data-toggle</a:t>
            </a:r>
            <a:r>
              <a:rPr lang="es" sz="1500">
                <a:solidFill>
                  <a:srgbClr val="0000CD"/>
                </a:solidFill>
                <a:latin typeface="Didact Gothic"/>
                <a:ea typeface="Didact Gothic"/>
                <a:cs typeface="Didact Gothic"/>
                <a:sym typeface="Didact Gothic"/>
              </a:rPr>
              <a:t>="dropdown"&gt;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a:t>
            </a:r>
            <a:r>
              <a:rPr lang="es" sz="1500">
                <a:latin typeface="Didact Gothic"/>
                <a:ea typeface="Didact Gothic"/>
                <a:cs typeface="Didact Gothic"/>
                <a:sym typeface="Didact Gothic"/>
              </a:rPr>
              <a:t>Elige una opción:</a:t>
            </a:r>
            <a:endParaRPr sz="1500">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&lt;/button&gt;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&lt;div </a:t>
            </a:r>
            <a:r>
              <a:rPr lang="es" sz="1500">
                <a:solidFill>
                  <a:srgbClr val="FF0000"/>
                </a:solidFill>
                <a:latin typeface="Didact Gothic"/>
                <a:ea typeface="Didact Gothic"/>
                <a:cs typeface="Didact Gothic"/>
                <a:sym typeface="Didact Gothic"/>
              </a:rPr>
              <a:t>class</a:t>
            </a:r>
            <a:r>
              <a:rPr lang="es" sz="1500">
                <a:solidFill>
                  <a:srgbClr val="0000CD"/>
                </a:solidFill>
                <a:latin typeface="Didact Gothic"/>
                <a:ea typeface="Didact Gothic"/>
                <a:cs typeface="Didact Gothic"/>
                <a:sym typeface="Didact Gothic"/>
              </a:rPr>
              <a:t>="dropdown-menu"&gt;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&lt;a </a:t>
            </a:r>
            <a:r>
              <a:rPr lang="es" sz="1500">
                <a:solidFill>
                  <a:srgbClr val="FF0000"/>
                </a:solidFill>
                <a:latin typeface="Didact Gothic"/>
                <a:ea typeface="Didact Gothic"/>
                <a:cs typeface="Didact Gothic"/>
                <a:sym typeface="Didact Gothic"/>
              </a:rPr>
              <a:t>class</a:t>
            </a:r>
            <a:r>
              <a:rPr lang="es" sz="1500">
                <a:solidFill>
                  <a:srgbClr val="0000CD"/>
                </a:solidFill>
                <a:latin typeface="Didact Gothic"/>
                <a:ea typeface="Didact Gothic"/>
                <a:cs typeface="Didact Gothic"/>
                <a:sym typeface="Didact Gothic"/>
              </a:rPr>
              <a:t>="dropdown-item" </a:t>
            </a:r>
            <a:r>
              <a:rPr lang="es" sz="1500">
                <a:solidFill>
                  <a:srgbClr val="FF0000"/>
                </a:solidFill>
                <a:latin typeface="Didact Gothic"/>
                <a:ea typeface="Didact Gothic"/>
                <a:cs typeface="Didact Gothic"/>
                <a:sym typeface="Didact Gothic"/>
              </a:rPr>
              <a:t>href</a:t>
            </a:r>
            <a:r>
              <a:rPr lang="es" sz="1500">
                <a:solidFill>
                  <a:srgbClr val="0000CD"/>
                </a:solidFill>
                <a:latin typeface="Didact Gothic"/>
                <a:ea typeface="Didact Gothic"/>
                <a:cs typeface="Didact Gothic"/>
                <a:sym typeface="Didact Gothic"/>
              </a:rPr>
              <a:t>="#"&gt;</a:t>
            </a:r>
            <a:r>
              <a:rPr lang="es" sz="1500">
                <a:latin typeface="Didact Gothic"/>
                <a:ea typeface="Didact Gothic"/>
                <a:cs typeface="Didact Gothic"/>
                <a:sym typeface="Didact Gothic"/>
              </a:rPr>
              <a:t>Opción uno</a:t>
            </a:r>
            <a:r>
              <a:rPr lang="es" sz="1500">
                <a:solidFill>
                  <a:srgbClr val="0000CD"/>
                </a:solidFill>
                <a:latin typeface="Didact Gothic"/>
                <a:ea typeface="Didact Gothic"/>
                <a:cs typeface="Didact Gothic"/>
                <a:sym typeface="Didact Gothic"/>
              </a:rPr>
              <a:t>&lt;/a&gt;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&lt;a </a:t>
            </a:r>
            <a:r>
              <a:rPr lang="es" sz="1500">
                <a:solidFill>
                  <a:srgbClr val="FF0000"/>
                </a:solidFill>
                <a:latin typeface="Didact Gothic"/>
                <a:ea typeface="Didact Gothic"/>
                <a:cs typeface="Didact Gothic"/>
                <a:sym typeface="Didact Gothic"/>
              </a:rPr>
              <a:t>class</a:t>
            </a:r>
            <a:r>
              <a:rPr lang="es" sz="1500">
                <a:solidFill>
                  <a:srgbClr val="0000CD"/>
                </a:solidFill>
                <a:latin typeface="Didact Gothic"/>
                <a:ea typeface="Didact Gothic"/>
                <a:cs typeface="Didact Gothic"/>
                <a:sym typeface="Didact Gothic"/>
              </a:rPr>
              <a:t>="dropdown-item" </a:t>
            </a:r>
            <a:r>
              <a:rPr lang="es" sz="1500">
                <a:solidFill>
                  <a:srgbClr val="FF0000"/>
                </a:solidFill>
                <a:latin typeface="Didact Gothic"/>
                <a:ea typeface="Didact Gothic"/>
                <a:cs typeface="Didact Gothic"/>
                <a:sym typeface="Didact Gothic"/>
              </a:rPr>
              <a:t>href</a:t>
            </a:r>
            <a:r>
              <a:rPr lang="es" sz="1500">
                <a:solidFill>
                  <a:srgbClr val="0000CD"/>
                </a:solidFill>
                <a:latin typeface="Didact Gothic"/>
                <a:ea typeface="Didact Gothic"/>
                <a:cs typeface="Didact Gothic"/>
                <a:sym typeface="Didact Gothic"/>
              </a:rPr>
              <a:t>="#"&gt;</a:t>
            </a:r>
            <a:r>
              <a:rPr lang="es" sz="1500">
                <a:latin typeface="Didact Gothic"/>
                <a:ea typeface="Didact Gothic"/>
                <a:cs typeface="Didact Gothic"/>
                <a:sym typeface="Didact Gothic"/>
              </a:rPr>
              <a:t>Opción dos</a:t>
            </a:r>
            <a:r>
              <a:rPr lang="es" sz="1500">
                <a:solidFill>
                  <a:srgbClr val="0000CD"/>
                </a:solidFill>
                <a:latin typeface="Didact Gothic"/>
                <a:ea typeface="Didact Gothic"/>
                <a:cs typeface="Didact Gothic"/>
                <a:sym typeface="Didact Gothic"/>
              </a:rPr>
              <a:t>&lt;/a&gt;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&lt;a </a:t>
            </a:r>
            <a:r>
              <a:rPr lang="es" sz="1500">
                <a:solidFill>
                  <a:srgbClr val="FF0000"/>
                </a:solidFill>
                <a:latin typeface="Didact Gothic"/>
                <a:ea typeface="Didact Gothic"/>
                <a:cs typeface="Didact Gothic"/>
                <a:sym typeface="Didact Gothic"/>
              </a:rPr>
              <a:t>class</a:t>
            </a:r>
            <a:r>
              <a:rPr lang="es" sz="1500">
                <a:solidFill>
                  <a:srgbClr val="0000CD"/>
                </a:solidFill>
                <a:latin typeface="Didact Gothic"/>
                <a:ea typeface="Didact Gothic"/>
                <a:cs typeface="Didact Gothic"/>
                <a:sym typeface="Didact Gothic"/>
              </a:rPr>
              <a:t>="dropdown-item" </a:t>
            </a:r>
            <a:r>
              <a:rPr lang="es" sz="1500">
                <a:solidFill>
                  <a:srgbClr val="FF0000"/>
                </a:solidFill>
                <a:latin typeface="Didact Gothic"/>
                <a:ea typeface="Didact Gothic"/>
                <a:cs typeface="Didact Gothic"/>
                <a:sym typeface="Didact Gothic"/>
              </a:rPr>
              <a:t>href</a:t>
            </a:r>
            <a:r>
              <a:rPr lang="es" sz="1500">
                <a:solidFill>
                  <a:srgbClr val="0000CD"/>
                </a:solidFill>
                <a:latin typeface="Didact Gothic"/>
                <a:ea typeface="Didact Gothic"/>
                <a:cs typeface="Didact Gothic"/>
                <a:sym typeface="Didact Gothic"/>
              </a:rPr>
              <a:t>="#"&gt;</a:t>
            </a:r>
            <a:r>
              <a:rPr lang="es" sz="1500">
                <a:latin typeface="Didact Gothic"/>
                <a:ea typeface="Didact Gothic"/>
                <a:cs typeface="Didact Gothic"/>
                <a:sym typeface="Didact Gothic"/>
              </a:rPr>
              <a:t>Opción tres</a:t>
            </a:r>
            <a:r>
              <a:rPr lang="es" sz="1500">
                <a:solidFill>
                  <a:srgbClr val="0000CD"/>
                </a:solidFill>
                <a:latin typeface="Didact Gothic"/>
                <a:ea typeface="Didact Gothic"/>
                <a:cs typeface="Didact Gothic"/>
                <a:sym typeface="Didact Gothic"/>
              </a:rPr>
              <a:t>&lt;/a&gt;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&lt;/div&gt;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&lt;/div&gt;</a:t>
            </a:r>
            <a:endParaRPr sz="1500">
              <a:solidFill>
                <a:srgbClr val="0000CD"/>
              </a:solidFill>
              <a:latin typeface="Didact Gothic"/>
              <a:ea typeface="Didact Gothic"/>
              <a:cs typeface="Didact Gothic"/>
              <a:sym typeface="Didact Gothic"/>
            </a:endParaRPr>
          </a:p>
        </p:txBody>
      </p:sp>
      <p:pic>
        <p:nvPicPr>
          <p:cNvPr id="553" name="Google Shape;553;p64"/>
          <p:cNvPicPr preferRelativeResize="0"/>
          <p:nvPr/>
        </p:nvPicPr>
        <p:blipFill>
          <a:blip r:embed="rId4">
            <a:alphaModFix/>
          </a:blip>
          <a:stretch>
            <a:fillRect/>
          </a:stretch>
        </p:blipFill>
        <p:spPr>
          <a:xfrm>
            <a:off x="268400" y="1631555"/>
            <a:ext cx="3014025" cy="24506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65"/>
          <p:cNvSpPr txBox="1"/>
          <p:nvPr/>
        </p:nvSpPr>
        <p:spPr>
          <a:xfrm>
            <a:off x="3794125" y="75"/>
            <a:ext cx="54261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&lt;div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="btn-group-vertical"&gt; </a:t>
            </a:r>
            <a:r>
              <a:rPr lang="es">
                <a:solidFill>
                  <a:srgbClr val="666666"/>
                </a:solidFill>
                <a:latin typeface="Helvetica Neue Light"/>
                <a:ea typeface="Helvetica Neue Light"/>
                <a:cs typeface="Helvetica Neue Light"/>
                <a:sym typeface="Helvetica Neue Light"/>
              </a:rPr>
              <a:t>&lt;!-- Agrupando botones verticalmente --&gt;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&lt;h2&gt;</a:t>
            </a:r>
            <a:r>
              <a:rPr lang="es">
                <a:latin typeface="Helvetica Neue Light"/>
                <a:ea typeface="Helvetica Neue Light"/>
                <a:cs typeface="Helvetica Neue Light"/>
                <a:sym typeface="Helvetica Neue Light"/>
              </a:rPr>
              <a:t>Estilo de Botones</a:t>
            </a:r>
            <a:r>
              <a:rPr lang="es">
                <a:solidFill>
                  <a:srgbClr val="0000CD"/>
                </a:solidFill>
                <a:latin typeface="Helvetica Neue Light"/>
                <a:ea typeface="Helvetica Neue Light"/>
                <a:cs typeface="Helvetica Neue Light"/>
                <a:sym typeface="Helvetica Neue Light"/>
              </a:rPr>
              <a:t>&lt;/h2&gt;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="btn"&gt;</a:t>
            </a:r>
            <a:r>
              <a:rPr lang="es">
                <a:latin typeface="Helvetica Neue Light"/>
                <a:ea typeface="Helvetica Neue Light"/>
                <a:cs typeface="Helvetica Neue Light"/>
                <a:sym typeface="Helvetica Neue Light"/>
              </a:rPr>
              <a:t>Básico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btn-primary"&gt;</a:t>
            </a:r>
            <a:r>
              <a:rPr lang="es">
                <a:latin typeface="Helvetica Neue Light"/>
                <a:ea typeface="Helvetica Neue Light"/>
                <a:cs typeface="Helvetica Neue Light"/>
                <a:sym typeface="Helvetica Neue Light"/>
              </a:rPr>
              <a:t>Primario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btn-secondary"&gt;</a:t>
            </a:r>
            <a:r>
              <a:rPr lang="es">
                <a:latin typeface="Helvetica Neue Light"/>
                <a:ea typeface="Helvetica Neue Light"/>
                <a:cs typeface="Helvetica Neue Light"/>
                <a:sym typeface="Helvetica Neue Light"/>
              </a:rPr>
              <a:t>Secundario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btn-success"&gt;</a:t>
            </a:r>
            <a:r>
              <a:rPr lang="es">
                <a:latin typeface="Helvetica Neue Light"/>
                <a:ea typeface="Helvetica Neue Light"/>
                <a:cs typeface="Helvetica Neue Light"/>
                <a:sym typeface="Helvetica Neue Light"/>
              </a:rPr>
              <a:t>Exitoso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btn-info"&gt;</a:t>
            </a:r>
            <a:r>
              <a:rPr lang="es">
                <a:latin typeface="Helvetica Neue Light"/>
                <a:ea typeface="Helvetica Neue Light"/>
                <a:cs typeface="Helvetica Neue Light"/>
                <a:sym typeface="Helvetica Neue Light"/>
              </a:rPr>
              <a:t>Info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btn-warning"&gt;</a:t>
            </a:r>
            <a:r>
              <a:rPr lang="es">
                <a:latin typeface="Helvetica Neue Light"/>
                <a:ea typeface="Helvetica Neue Light"/>
                <a:cs typeface="Helvetica Neue Light"/>
                <a:sym typeface="Helvetica Neue Light"/>
              </a:rPr>
              <a:t>Advertencia</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btn-danger"&gt;</a:t>
            </a:r>
            <a:r>
              <a:rPr lang="es">
                <a:latin typeface="Helvetica Neue Light"/>
                <a:ea typeface="Helvetica Neue Light"/>
                <a:cs typeface="Helvetica Neue Light"/>
                <a:sym typeface="Helvetica Neue Light"/>
              </a:rPr>
              <a:t>Peligroso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btn-dark"&gt;</a:t>
            </a:r>
            <a:r>
              <a:rPr lang="es">
                <a:latin typeface="Helvetica Neue Light"/>
                <a:ea typeface="Helvetica Neue Light"/>
                <a:cs typeface="Helvetica Neue Light"/>
                <a:sym typeface="Helvetica Neue Light"/>
              </a:rPr>
              <a:t>Oscuro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btn-light"&gt;</a:t>
            </a:r>
            <a:r>
              <a:rPr lang="es">
                <a:latin typeface="Helvetica Neue Light"/>
                <a:ea typeface="Helvetica Neue Light"/>
                <a:cs typeface="Helvetica Neue Light"/>
                <a:sym typeface="Helvetica Neue Light"/>
              </a:rPr>
              <a:t>Claro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btn-link"&gt;</a:t>
            </a:r>
            <a:r>
              <a:rPr lang="es">
                <a:latin typeface="Helvetica Neue Light"/>
                <a:ea typeface="Helvetica Neue Light"/>
                <a:cs typeface="Helvetica Neue Light"/>
                <a:sym typeface="Helvetica Neue Light"/>
              </a:rPr>
              <a:t>Enlace</a:t>
            </a:r>
            <a:r>
              <a:rPr lang="es">
                <a:solidFill>
                  <a:srgbClr val="0000CD"/>
                </a:solidFill>
                <a:latin typeface="Helvetica Neue Light"/>
                <a:ea typeface="Helvetica Neue Light"/>
                <a:cs typeface="Helvetica Neue Light"/>
                <a:sym typeface="Helvetica Neue Light"/>
              </a:rPr>
              <a:t>&lt;/button&gt; 	 </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&lt;/div&gt;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&lt;/div&gt;</a:t>
            </a:r>
            <a:endParaRPr>
              <a:solidFill>
                <a:srgbClr val="0000CD"/>
              </a:solidFill>
              <a:latin typeface="Helvetica Neue Light"/>
              <a:ea typeface="Helvetica Neue Light"/>
              <a:cs typeface="Helvetica Neue Light"/>
              <a:sym typeface="Helvetica Neue Light"/>
            </a:endParaRPr>
          </a:p>
        </p:txBody>
      </p:sp>
      <p:pic>
        <p:nvPicPr>
          <p:cNvPr id="559" name="Google Shape;559;p6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60" name="Google Shape;560;p65"/>
          <p:cNvPicPr preferRelativeResize="0"/>
          <p:nvPr/>
        </p:nvPicPr>
        <p:blipFill>
          <a:blip r:embed="rId4">
            <a:alphaModFix/>
          </a:blip>
          <a:stretch>
            <a:fillRect/>
          </a:stretch>
        </p:blipFill>
        <p:spPr>
          <a:xfrm>
            <a:off x="95925" y="0"/>
            <a:ext cx="3565535" cy="51435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pic>
        <p:nvPicPr>
          <p:cNvPr id="565" name="Google Shape;565;p6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66" name="Google Shape;566;p66"/>
          <p:cNvSpPr txBox="1"/>
          <p:nvPr/>
        </p:nvSpPr>
        <p:spPr>
          <a:xfrm>
            <a:off x="113400" y="112350"/>
            <a:ext cx="4134300" cy="1977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3500">
                <a:solidFill>
                  <a:schemeClr val="dk1"/>
                </a:solidFill>
                <a:latin typeface="Anton"/>
                <a:ea typeface="Anton"/>
                <a:cs typeface="Anton"/>
                <a:sym typeface="Anton"/>
              </a:rPr>
              <a:t>GRUPOS DE BOTONES </a:t>
            </a:r>
            <a:endParaRPr i="1" sz="3500">
              <a:solidFill>
                <a:schemeClr val="dk1"/>
              </a:solidFill>
              <a:latin typeface="Anton"/>
              <a:ea typeface="Anton"/>
              <a:cs typeface="Anton"/>
              <a:sym typeface="Anton"/>
            </a:endParaRPr>
          </a:p>
          <a:p>
            <a:pPr indent="0" lvl="0" marL="0" rtl="0" algn="ctr">
              <a:lnSpc>
                <a:spcPct val="115000"/>
              </a:lnSpc>
              <a:spcBef>
                <a:spcPts val="0"/>
              </a:spcBef>
              <a:spcAft>
                <a:spcPts val="0"/>
              </a:spcAft>
              <a:buClr>
                <a:schemeClr val="dk1"/>
              </a:buClr>
              <a:buSzPts val="1100"/>
              <a:buFont typeface="Arial"/>
              <a:buNone/>
            </a:pPr>
            <a:r>
              <a:rPr i="1" lang="es" sz="3500">
                <a:solidFill>
                  <a:schemeClr val="dk1"/>
                </a:solidFill>
                <a:latin typeface="Anton"/>
                <a:ea typeface="Anton"/>
                <a:cs typeface="Anton"/>
                <a:sym typeface="Anton"/>
              </a:rPr>
              <a:t>Y MENÚS DESPLEGABLES</a:t>
            </a:r>
            <a:endParaRPr i="1" sz="3500">
              <a:solidFill>
                <a:schemeClr val="dk1"/>
              </a:solidFill>
              <a:latin typeface="Anton"/>
              <a:ea typeface="Anton"/>
              <a:cs typeface="Anton"/>
              <a:sym typeface="Anton"/>
            </a:endParaRPr>
          </a:p>
          <a:p>
            <a:pPr indent="0" lvl="0" marL="0" rtl="0" algn="l">
              <a:lnSpc>
                <a:spcPct val="115000"/>
              </a:lnSpc>
              <a:spcBef>
                <a:spcPts val="2000"/>
              </a:spcBef>
              <a:spcAft>
                <a:spcPts val="0"/>
              </a:spcAft>
              <a:buClr>
                <a:schemeClr val="dk1"/>
              </a:buClr>
              <a:buSzPts val="1100"/>
              <a:buFont typeface="Arial"/>
              <a:buNone/>
            </a:pPr>
            <a:r>
              <a:t/>
            </a:r>
            <a:endParaRPr sz="2800">
              <a:solidFill>
                <a:schemeClr val="dk1"/>
              </a:solidFill>
              <a:latin typeface="Anton"/>
              <a:ea typeface="Anton"/>
              <a:cs typeface="Anton"/>
              <a:sym typeface="Anton"/>
            </a:endParaRPr>
          </a:p>
          <a:p>
            <a:pPr indent="0" lvl="0" marL="0" rtl="0" algn="l">
              <a:lnSpc>
                <a:spcPct val="115000"/>
              </a:lnSpc>
              <a:spcBef>
                <a:spcPts val="2000"/>
              </a:spcBef>
              <a:spcAft>
                <a:spcPts val="0"/>
              </a:spcAft>
              <a:buClr>
                <a:schemeClr val="dk1"/>
              </a:buClr>
              <a:buSzPts val="1100"/>
              <a:buFont typeface="Arial"/>
              <a:buNone/>
            </a:pPr>
            <a:r>
              <a:t/>
            </a:r>
            <a:endParaRPr sz="2800">
              <a:solidFill>
                <a:schemeClr val="dk1"/>
              </a:solidFill>
              <a:latin typeface="Anton"/>
              <a:ea typeface="Anton"/>
              <a:cs typeface="Anton"/>
              <a:sym typeface="Anton"/>
            </a:endParaRPr>
          </a:p>
          <a:p>
            <a:pPr indent="0" lvl="0" marL="0" rtl="0" algn="l">
              <a:lnSpc>
                <a:spcPct val="115000"/>
              </a:lnSpc>
              <a:spcBef>
                <a:spcPts val="2000"/>
              </a:spcBef>
              <a:spcAft>
                <a:spcPts val="0"/>
              </a:spcAft>
              <a:buClr>
                <a:schemeClr val="dk1"/>
              </a:buClr>
              <a:buSzPts val="1100"/>
              <a:buFont typeface="Arial"/>
              <a:buNone/>
            </a:pPr>
            <a:r>
              <a:t/>
            </a:r>
            <a:endParaRPr sz="2800">
              <a:solidFill>
                <a:schemeClr val="dk1"/>
              </a:solidFill>
              <a:latin typeface="Anton"/>
              <a:ea typeface="Anton"/>
              <a:cs typeface="Anton"/>
              <a:sym typeface="Anton"/>
            </a:endParaRPr>
          </a:p>
          <a:p>
            <a:pPr indent="0" lvl="0" marL="0" rtl="0" algn="l">
              <a:lnSpc>
                <a:spcPct val="115000"/>
              </a:lnSpc>
              <a:spcBef>
                <a:spcPts val="2000"/>
              </a:spcBef>
              <a:spcAft>
                <a:spcPts val="0"/>
              </a:spcAft>
              <a:buClr>
                <a:schemeClr val="dk1"/>
              </a:buClr>
              <a:buSzPts val="1100"/>
              <a:buFont typeface="Arial"/>
              <a:buNone/>
            </a:pPr>
            <a:r>
              <a:t/>
            </a:r>
            <a:endParaRPr sz="2800">
              <a:solidFill>
                <a:schemeClr val="dk1"/>
              </a:solidFill>
              <a:latin typeface="Anton"/>
              <a:ea typeface="Anton"/>
              <a:cs typeface="Anton"/>
              <a:sym typeface="Anton"/>
            </a:endParaRPr>
          </a:p>
          <a:p>
            <a:pPr indent="0" lvl="0" marL="0" rtl="0" algn="l">
              <a:lnSpc>
                <a:spcPct val="115000"/>
              </a:lnSpc>
              <a:spcBef>
                <a:spcPts val="600"/>
              </a:spcBef>
              <a:spcAft>
                <a:spcPts val="0"/>
              </a:spcAft>
              <a:buClr>
                <a:schemeClr val="dk1"/>
              </a:buClr>
              <a:buSzPts val="1100"/>
              <a:buFont typeface="Arial"/>
              <a:buNone/>
            </a:pPr>
            <a:r>
              <a:t/>
            </a:r>
            <a:endParaRPr i="1" sz="2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2800">
              <a:solidFill>
                <a:schemeClr val="dk1"/>
              </a:solidFill>
              <a:latin typeface="Anton"/>
              <a:ea typeface="Anton"/>
              <a:cs typeface="Anton"/>
              <a:sym typeface="Anton"/>
            </a:endParaRPr>
          </a:p>
        </p:txBody>
      </p:sp>
      <p:pic>
        <p:nvPicPr>
          <p:cNvPr id="567" name="Google Shape;567;p66"/>
          <p:cNvPicPr preferRelativeResize="0"/>
          <p:nvPr/>
        </p:nvPicPr>
        <p:blipFill>
          <a:blip r:embed="rId4">
            <a:alphaModFix/>
          </a:blip>
          <a:stretch>
            <a:fillRect/>
          </a:stretch>
        </p:blipFill>
        <p:spPr>
          <a:xfrm>
            <a:off x="380550" y="1995390"/>
            <a:ext cx="3867150" cy="1371600"/>
          </a:xfrm>
          <a:prstGeom prst="rect">
            <a:avLst/>
          </a:prstGeom>
          <a:noFill/>
          <a:ln>
            <a:noFill/>
          </a:ln>
        </p:spPr>
      </p:pic>
      <p:sp>
        <p:nvSpPr>
          <p:cNvPr id="568" name="Google Shape;568;p66"/>
          <p:cNvSpPr txBox="1"/>
          <p:nvPr/>
        </p:nvSpPr>
        <p:spPr>
          <a:xfrm>
            <a:off x="4359175" y="75"/>
            <a:ext cx="47706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&lt;div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="btn-group"&gt;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btn-primary"&gt;</a:t>
            </a:r>
            <a:r>
              <a:rPr lang="es">
                <a:latin typeface="Helvetica Neue Light"/>
                <a:ea typeface="Helvetica Neue Light"/>
                <a:cs typeface="Helvetica Neue Light"/>
                <a:sym typeface="Helvetica Neue Light"/>
              </a:rPr>
              <a:t>Inicio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btn-primary"&gt;</a:t>
            </a:r>
            <a:r>
              <a:rPr lang="es">
                <a:latin typeface="Helvetica Neue Light"/>
                <a:ea typeface="Helvetica Neue Light"/>
                <a:cs typeface="Helvetica Neue Light"/>
                <a:sym typeface="Helvetica Neue Light"/>
              </a:rPr>
              <a:t>Quienes Somos</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&lt;div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="btn-group"&gt;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btn-primary dropdown-toggle" </a:t>
            </a:r>
            <a:r>
              <a:rPr lang="es">
                <a:solidFill>
                  <a:srgbClr val="FF0000"/>
                </a:solidFill>
                <a:latin typeface="Helvetica Neue Light"/>
                <a:ea typeface="Helvetica Neue Light"/>
                <a:cs typeface="Helvetica Neue Light"/>
                <a:sym typeface="Helvetica Neue Light"/>
              </a:rPr>
              <a:t>data-toggle</a:t>
            </a:r>
            <a:r>
              <a:rPr lang="es">
                <a:solidFill>
                  <a:srgbClr val="0000CD"/>
                </a:solidFill>
                <a:latin typeface="Helvetica Neue Light"/>
                <a:ea typeface="Helvetica Neue Light"/>
                <a:cs typeface="Helvetica Neue Light"/>
                <a:sym typeface="Helvetica Neue Light"/>
              </a:rPr>
              <a:t>="dropdown"&gt;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a:t>
            </a:r>
            <a:r>
              <a:rPr lang="es">
                <a:latin typeface="Helvetica Neue Light"/>
                <a:ea typeface="Helvetica Neue Light"/>
                <a:cs typeface="Helvetica Neue Light"/>
                <a:sym typeface="Helvetica Neue Light"/>
              </a:rPr>
              <a:t>Integrantes</a:t>
            </a:r>
            <a:endParaRPr>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&lt;div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="dropdown-menu"&gt;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="dropdown-item" href="#"&gt;</a:t>
            </a:r>
            <a:r>
              <a:rPr lang="es">
                <a:latin typeface="Helvetica Neue Light"/>
                <a:ea typeface="Helvetica Neue Light"/>
                <a:cs typeface="Helvetica Neue Light"/>
                <a:sym typeface="Helvetica Neue Light"/>
              </a:rPr>
              <a:t>Cantante</a:t>
            </a:r>
            <a:r>
              <a:rPr lang="es">
                <a:solidFill>
                  <a:srgbClr val="0000CD"/>
                </a:solidFill>
                <a:latin typeface="Helvetica Neue Light"/>
                <a:ea typeface="Helvetica Neue Light"/>
                <a:cs typeface="Helvetica Neue Light"/>
                <a:sym typeface="Helvetica Neue Light"/>
              </a:rPr>
              <a:t>&lt;/a&gt;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="dropdown-item" href="#"&gt;</a:t>
            </a:r>
            <a:r>
              <a:rPr lang="es">
                <a:latin typeface="Helvetica Neue Light"/>
                <a:ea typeface="Helvetica Neue Light"/>
                <a:cs typeface="Helvetica Neue Light"/>
                <a:sym typeface="Helvetica Neue Light"/>
              </a:rPr>
              <a:t>Bajo</a:t>
            </a:r>
            <a:r>
              <a:rPr lang="es">
                <a:solidFill>
                  <a:srgbClr val="0000CD"/>
                </a:solidFill>
                <a:latin typeface="Helvetica Neue Light"/>
                <a:ea typeface="Helvetica Neue Light"/>
                <a:cs typeface="Helvetica Neue Light"/>
                <a:sym typeface="Helvetica Neue Light"/>
              </a:rPr>
              <a:t>&lt;/a&gt;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&lt;/div&gt;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&lt;/div&gt;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&lt;/div&gt;</a:t>
            </a:r>
            <a:endParaRPr>
              <a:solidFill>
                <a:srgbClr val="0000CD"/>
              </a:solidFill>
              <a:latin typeface="Helvetica Neue Light"/>
              <a:ea typeface="Helvetica Neue Light"/>
              <a:cs typeface="Helvetica Neue Light"/>
              <a:sym typeface="Helvetica Neue Light"/>
            </a:endParaRPr>
          </a:p>
        </p:txBody>
      </p:sp>
      <p:sp>
        <p:nvSpPr>
          <p:cNvPr id="569" name="Google Shape;569;p66"/>
          <p:cNvSpPr txBox="1"/>
          <p:nvPr/>
        </p:nvSpPr>
        <p:spPr>
          <a:xfrm>
            <a:off x="1282450" y="3861050"/>
            <a:ext cx="1828200" cy="6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u="sng">
                <a:solidFill>
                  <a:schemeClr val="hlink"/>
                </a:solidFill>
                <a:latin typeface="Helvetica Neue"/>
                <a:ea typeface="Helvetica Neue"/>
                <a:cs typeface="Helvetica Neue"/>
                <a:sym typeface="Helvetica Neue"/>
                <a:hlinkClick r:id="rId5"/>
              </a:rPr>
              <a:t>¡Más ejemplos!</a:t>
            </a:r>
            <a:endParaRPr sz="1800">
              <a:latin typeface="Helvetica Neue"/>
              <a:ea typeface="Helvetica Neue"/>
              <a:cs typeface="Helvetica Neue"/>
              <a:sym typeface="Helvetica Neue"/>
            </a:endParaRPr>
          </a:p>
        </p:txBody>
      </p:sp>
      <p:pic>
        <p:nvPicPr>
          <p:cNvPr id="570" name="Google Shape;570;p66"/>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67"/>
          <p:cNvSpPr txBox="1"/>
          <p:nvPr/>
        </p:nvSpPr>
        <p:spPr>
          <a:xfrm>
            <a:off x="1076700" y="2194150"/>
            <a:ext cx="6990600" cy="263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&lt;ul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="pagination"&gt;</a:t>
            </a:r>
            <a:endParaRPr sz="1600">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&lt;li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="page-item"&gt;&lt;a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="page-link" href="#"&gt;</a:t>
            </a:r>
            <a:r>
              <a:rPr lang="es" sz="1600">
                <a:latin typeface="Helvetica Neue Light"/>
                <a:ea typeface="Helvetica Neue Light"/>
                <a:cs typeface="Helvetica Neue Light"/>
                <a:sym typeface="Helvetica Neue Light"/>
              </a:rPr>
              <a:t>Anterior</a:t>
            </a:r>
            <a:r>
              <a:rPr lang="es" sz="1600">
                <a:solidFill>
                  <a:srgbClr val="0000CD"/>
                </a:solidFill>
                <a:latin typeface="Helvetica Neue Light"/>
                <a:ea typeface="Helvetica Neue Light"/>
                <a:cs typeface="Helvetica Neue Light"/>
                <a:sym typeface="Helvetica Neue Light"/>
              </a:rPr>
              <a:t>&lt;/a&gt;&lt;/li&gt;</a:t>
            </a:r>
            <a:endParaRPr sz="1600">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&lt;li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="page-item"&gt;&lt;a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="page-link" href="#"&gt;</a:t>
            </a:r>
            <a:r>
              <a:rPr lang="es" sz="1600">
                <a:latin typeface="Helvetica Neue Light"/>
                <a:ea typeface="Helvetica Neue Light"/>
                <a:cs typeface="Helvetica Neue Light"/>
                <a:sym typeface="Helvetica Neue Light"/>
              </a:rPr>
              <a:t>1</a:t>
            </a:r>
            <a:r>
              <a:rPr lang="es" sz="1600">
                <a:solidFill>
                  <a:srgbClr val="0000CD"/>
                </a:solidFill>
                <a:latin typeface="Helvetica Neue Light"/>
                <a:ea typeface="Helvetica Neue Light"/>
                <a:cs typeface="Helvetica Neue Light"/>
                <a:sym typeface="Helvetica Neue Light"/>
              </a:rPr>
              <a:t>&lt;/a&gt;&lt;/li&gt;</a:t>
            </a:r>
            <a:endParaRPr sz="1600">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&lt;li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="page-item"&gt;&lt;a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="page-link" href="#"&gt;</a:t>
            </a:r>
            <a:r>
              <a:rPr lang="es" sz="1600">
                <a:latin typeface="Helvetica Neue Light"/>
                <a:ea typeface="Helvetica Neue Light"/>
                <a:cs typeface="Helvetica Neue Light"/>
                <a:sym typeface="Helvetica Neue Light"/>
              </a:rPr>
              <a:t>2</a:t>
            </a:r>
            <a:r>
              <a:rPr lang="es" sz="1600">
                <a:solidFill>
                  <a:srgbClr val="0000CD"/>
                </a:solidFill>
                <a:latin typeface="Helvetica Neue Light"/>
                <a:ea typeface="Helvetica Neue Light"/>
                <a:cs typeface="Helvetica Neue Light"/>
                <a:sym typeface="Helvetica Neue Light"/>
              </a:rPr>
              <a:t>&lt;/a&gt;&lt;/li&gt;</a:t>
            </a:r>
            <a:endParaRPr sz="1600">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&lt;li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="page-item"&gt;&lt;a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="page-link" href="#"&gt;</a:t>
            </a:r>
            <a:r>
              <a:rPr lang="es" sz="1600">
                <a:latin typeface="Helvetica Neue Light"/>
                <a:ea typeface="Helvetica Neue Light"/>
                <a:cs typeface="Helvetica Neue Light"/>
                <a:sym typeface="Helvetica Neue Light"/>
              </a:rPr>
              <a:t>3</a:t>
            </a:r>
            <a:r>
              <a:rPr lang="es" sz="1600">
                <a:solidFill>
                  <a:srgbClr val="0000CD"/>
                </a:solidFill>
                <a:latin typeface="Helvetica Neue Light"/>
                <a:ea typeface="Helvetica Neue Light"/>
                <a:cs typeface="Helvetica Neue Light"/>
                <a:sym typeface="Helvetica Neue Light"/>
              </a:rPr>
              <a:t>&lt;/a&gt;&lt;/li&gt;</a:t>
            </a:r>
            <a:endParaRPr sz="1600">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&lt;li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="page-item"&gt;&lt;a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="page-link" href="#"&gt;</a:t>
            </a:r>
            <a:r>
              <a:rPr lang="es" sz="1600">
                <a:latin typeface="Helvetica Neue Light"/>
                <a:ea typeface="Helvetica Neue Light"/>
                <a:cs typeface="Helvetica Neue Light"/>
                <a:sym typeface="Helvetica Neue Light"/>
              </a:rPr>
              <a:t>Siguiente</a:t>
            </a:r>
            <a:r>
              <a:rPr lang="es" sz="1600">
                <a:solidFill>
                  <a:srgbClr val="0000CD"/>
                </a:solidFill>
                <a:latin typeface="Helvetica Neue Light"/>
                <a:ea typeface="Helvetica Neue Light"/>
                <a:cs typeface="Helvetica Neue Light"/>
                <a:sym typeface="Helvetica Neue Light"/>
              </a:rPr>
              <a:t>&lt;/a&gt;&lt;/li&gt;</a:t>
            </a:r>
            <a:endParaRPr sz="1600">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&lt;/ul&gt;</a:t>
            </a:r>
            <a:endParaRPr sz="1600">
              <a:solidFill>
                <a:srgbClr val="0000CD"/>
              </a:solidFill>
              <a:latin typeface="Helvetica Neue Light"/>
              <a:ea typeface="Helvetica Neue Light"/>
              <a:cs typeface="Helvetica Neue Light"/>
              <a:sym typeface="Helvetica Neue Light"/>
            </a:endParaRPr>
          </a:p>
        </p:txBody>
      </p:sp>
      <p:pic>
        <p:nvPicPr>
          <p:cNvPr id="576" name="Google Shape;576;p6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77" name="Google Shape;577;p67"/>
          <p:cNvSpPr txBox="1"/>
          <p:nvPr/>
        </p:nvSpPr>
        <p:spPr>
          <a:xfrm>
            <a:off x="3319350" y="148425"/>
            <a:ext cx="2505300" cy="895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PAGINACIÓN</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pic>
        <p:nvPicPr>
          <p:cNvPr id="578" name="Google Shape;578;p67"/>
          <p:cNvPicPr preferRelativeResize="0"/>
          <p:nvPr/>
        </p:nvPicPr>
        <p:blipFill rotWithShape="1">
          <a:blip r:embed="rId4">
            <a:alphaModFix/>
          </a:blip>
          <a:srcRect b="0" l="0" r="12372" t="0"/>
          <a:stretch/>
        </p:blipFill>
        <p:spPr>
          <a:xfrm>
            <a:off x="2509550" y="1298850"/>
            <a:ext cx="4124900" cy="8953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68"/>
          <p:cNvSpPr txBox="1"/>
          <p:nvPr/>
        </p:nvSpPr>
        <p:spPr>
          <a:xfrm>
            <a:off x="4306650" y="75"/>
            <a:ext cx="48234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&lt;div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="container"&gt;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&lt;p&gt;</a:t>
            </a:r>
            <a:r>
              <a:rPr lang="es">
                <a:latin typeface="Helvetica Neue Light"/>
                <a:ea typeface="Helvetica Neue Light"/>
                <a:cs typeface="Helvetica Neue Light"/>
                <a:sym typeface="Helvetica Neue Light"/>
              </a:rPr>
              <a:t>Menú básico horizontal:</a:t>
            </a:r>
            <a:r>
              <a:rPr lang="es">
                <a:solidFill>
                  <a:srgbClr val="0000CD"/>
                </a:solidFill>
                <a:latin typeface="Helvetica Neue Light"/>
                <a:ea typeface="Helvetica Neue Light"/>
                <a:cs typeface="Helvetica Neue Light"/>
                <a:sym typeface="Helvetica Neue Light"/>
              </a:rPr>
              <a:t>&lt;/p&gt;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&lt;ul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="nav-item"&gt;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="nav-link" </a:t>
            </a:r>
            <a:r>
              <a:rPr lang="es">
                <a:solidFill>
                  <a:srgbClr val="FF0000"/>
                </a:solidFill>
                <a:latin typeface="Helvetica Neue Light"/>
                <a:ea typeface="Helvetica Neue Light"/>
                <a:cs typeface="Helvetica Neue Light"/>
                <a:sym typeface="Helvetica Neue Light"/>
              </a:rPr>
              <a:t>href</a:t>
            </a:r>
            <a:r>
              <a:rPr lang="es">
                <a:solidFill>
                  <a:srgbClr val="0000CD"/>
                </a:solidFill>
                <a:latin typeface="Helvetica Neue Light"/>
                <a:ea typeface="Helvetica Neue Light"/>
                <a:cs typeface="Helvetica Neue Light"/>
                <a:sym typeface="Helvetica Neue Light"/>
              </a:rPr>
              <a:t>="#"&gt;</a:t>
            </a:r>
            <a:r>
              <a:rPr lang="es">
                <a:latin typeface="Helvetica Neue Light"/>
                <a:ea typeface="Helvetica Neue Light"/>
                <a:cs typeface="Helvetica Neue Light"/>
                <a:sym typeface="Helvetica Neue Light"/>
              </a:rPr>
              <a:t>Inicio</a:t>
            </a:r>
            <a:r>
              <a:rPr lang="es">
                <a:solidFill>
                  <a:srgbClr val="0000CD"/>
                </a:solidFill>
                <a:latin typeface="Helvetica Neue Light"/>
                <a:ea typeface="Helvetica Neue Light"/>
                <a:cs typeface="Helvetica Neue Light"/>
                <a:sym typeface="Helvetica Neue Light"/>
              </a:rPr>
              <a:t>&lt;/a&gt;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="nav-item"&gt;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="nav-link" </a:t>
            </a:r>
            <a:r>
              <a:rPr lang="es">
                <a:solidFill>
                  <a:srgbClr val="FF0000"/>
                </a:solidFill>
                <a:latin typeface="Helvetica Neue Light"/>
                <a:ea typeface="Helvetica Neue Light"/>
                <a:cs typeface="Helvetica Neue Light"/>
                <a:sym typeface="Helvetica Neue Light"/>
              </a:rPr>
              <a:t>href</a:t>
            </a:r>
            <a:r>
              <a:rPr lang="es">
                <a:solidFill>
                  <a:srgbClr val="0000CD"/>
                </a:solidFill>
                <a:latin typeface="Helvetica Neue Light"/>
                <a:ea typeface="Helvetica Neue Light"/>
                <a:cs typeface="Helvetica Neue Light"/>
                <a:sym typeface="Helvetica Neue Light"/>
              </a:rPr>
              <a:t>="#"&gt;</a:t>
            </a:r>
            <a:r>
              <a:rPr lang="es">
                <a:latin typeface="Helvetica Neue Light"/>
                <a:ea typeface="Helvetica Neue Light"/>
                <a:cs typeface="Helvetica Neue Light"/>
                <a:sym typeface="Helvetica Neue Light"/>
              </a:rPr>
              <a:t>Quienes Somos</a:t>
            </a:r>
            <a:r>
              <a:rPr lang="es">
                <a:solidFill>
                  <a:srgbClr val="0000CD"/>
                </a:solidFill>
                <a:latin typeface="Helvetica Neue Light"/>
                <a:ea typeface="Helvetica Neue Light"/>
                <a:cs typeface="Helvetica Neue Light"/>
                <a:sym typeface="Helvetica Neue Light"/>
              </a:rPr>
              <a:t>&lt;/a&gt;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="nav-item"&gt;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="nav-link" </a:t>
            </a:r>
            <a:r>
              <a:rPr lang="es">
                <a:solidFill>
                  <a:srgbClr val="FF0000"/>
                </a:solidFill>
                <a:latin typeface="Helvetica Neue Light"/>
                <a:ea typeface="Helvetica Neue Light"/>
                <a:cs typeface="Helvetica Neue Light"/>
                <a:sym typeface="Helvetica Neue Light"/>
              </a:rPr>
              <a:t>href</a:t>
            </a:r>
            <a:r>
              <a:rPr lang="es">
                <a:solidFill>
                  <a:srgbClr val="0000CD"/>
                </a:solidFill>
                <a:latin typeface="Helvetica Neue Light"/>
                <a:ea typeface="Helvetica Neue Light"/>
                <a:cs typeface="Helvetica Neue Light"/>
                <a:sym typeface="Helvetica Neue Light"/>
              </a:rPr>
              <a:t>="#"&gt;</a:t>
            </a:r>
            <a:r>
              <a:rPr lang="es">
                <a:latin typeface="Helvetica Neue Light"/>
                <a:ea typeface="Helvetica Neue Light"/>
                <a:cs typeface="Helvetica Neue Light"/>
                <a:sym typeface="Helvetica Neue Light"/>
              </a:rPr>
              <a:t>Historia</a:t>
            </a:r>
            <a:r>
              <a:rPr lang="es">
                <a:solidFill>
                  <a:srgbClr val="0000CD"/>
                </a:solidFill>
                <a:latin typeface="Helvetica Neue Light"/>
                <a:ea typeface="Helvetica Neue Light"/>
                <a:cs typeface="Helvetica Neue Light"/>
                <a:sym typeface="Helvetica Neue Light"/>
              </a:rPr>
              <a:t>&lt;/a&gt;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="nav-item"&gt;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="nav-link disabled" </a:t>
            </a:r>
            <a:r>
              <a:rPr lang="es">
                <a:solidFill>
                  <a:srgbClr val="FF0000"/>
                </a:solidFill>
                <a:latin typeface="Helvetica Neue Light"/>
                <a:ea typeface="Helvetica Neue Light"/>
                <a:cs typeface="Helvetica Neue Light"/>
                <a:sym typeface="Helvetica Neue Light"/>
              </a:rPr>
              <a:t>href</a:t>
            </a:r>
            <a:r>
              <a:rPr lang="es">
                <a:solidFill>
                  <a:srgbClr val="0000CD"/>
                </a:solidFill>
                <a:latin typeface="Helvetica Neue Light"/>
                <a:ea typeface="Helvetica Neue Light"/>
                <a:cs typeface="Helvetica Neue Light"/>
                <a:sym typeface="Helvetica Neue Light"/>
              </a:rPr>
              <a:t>="#"&gt;</a:t>
            </a:r>
            <a:r>
              <a:rPr lang="es">
                <a:latin typeface="Helvetica Neue Light"/>
                <a:ea typeface="Helvetica Neue Light"/>
                <a:cs typeface="Helvetica Neue Light"/>
                <a:sym typeface="Helvetica Neue Light"/>
              </a:rPr>
              <a:t>Newlestter</a:t>
            </a:r>
            <a:r>
              <a:rPr lang="es">
                <a:solidFill>
                  <a:srgbClr val="0000CD"/>
                </a:solidFill>
                <a:latin typeface="Helvetica Neue Light"/>
                <a:ea typeface="Helvetica Neue Light"/>
                <a:cs typeface="Helvetica Neue Light"/>
                <a:sym typeface="Helvetica Neue Light"/>
              </a:rPr>
              <a:t>&lt;/a&gt;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&lt;/ul&gt;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&lt;/div&gt;</a:t>
            </a:r>
            <a:endParaRPr>
              <a:solidFill>
                <a:srgbClr val="0000CD"/>
              </a:solidFill>
              <a:latin typeface="Helvetica Neue Light"/>
              <a:ea typeface="Helvetica Neue Light"/>
              <a:cs typeface="Helvetica Neue Light"/>
              <a:sym typeface="Helvetica Neue Light"/>
            </a:endParaRPr>
          </a:p>
        </p:txBody>
      </p:sp>
      <p:pic>
        <p:nvPicPr>
          <p:cNvPr id="584" name="Google Shape;584;p6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85" name="Google Shape;585;p68"/>
          <p:cNvSpPr txBox="1"/>
          <p:nvPr/>
        </p:nvSpPr>
        <p:spPr>
          <a:xfrm>
            <a:off x="1116000" y="220225"/>
            <a:ext cx="2826900" cy="697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NAV MENÚ</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pic>
        <p:nvPicPr>
          <p:cNvPr id="586" name="Google Shape;586;p68"/>
          <p:cNvPicPr preferRelativeResize="0"/>
          <p:nvPr/>
        </p:nvPicPr>
        <p:blipFill>
          <a:blip r:embed="rId4">
            <a:alphaModFix/>
          </a:blip>
          <a:stretch>
            <a:fillRect/>
          </a:stretch>
        </p:blipFill>
        <p:spPr>
          <a:xfrm>
            <a:off x="210150" y="2209790"/>
            <a:ext cx="4038600" cy="7239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0" name="Shape 590"/>
        <p:cNvGrpSpPr/>
        <p:nvPr/>
      </p:nvGrpSpPr>
      <p:grpSpPr>
        <a:xfrm>
          <a:off x="0" y="0"/>
          <a:ext cx="0" cy="0"/>
          <a:chOff x="0" y="0"/>
          <a:chExt cx="0" cy="0"/>
        </a:xfrm>
      </p:grpSpPr>
      <p:sp>
        <p:nvSpPr>
          <p:cNvPr id="591" name="Google Shape;591;p69"/>
          <p:cNvSpPr txBox="1"/>
          <p:nvPr/>
        </p:nvSpPr>
        <p:spPr>
          <a:xfrm>
            <a:off x="3169638" y="1017500"/>
            <a:ext cx="2804700" cy="112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s" sz="4000">
                <a:solidFill>
                  <a:srgbClr val="E0FF00"/>
                </a:solidFill>
                <a:latin typeface="Anton"/>
                <a:ea typeface="Anton"/>
                <a:cs typeface="Anton"/>
                <a:sym typeface="Anton"/>
              </a:rPr>
              <a:t>¿PREGUNTAS?</a:t>
            </a:r>
            <a:endParaRPr i="1" sz="4000">
              <a:solidFill>
                <a:srgbClr val="E0FF00"/>
              </a:solidFill>
              <a:latin typeface="Anton"/>
              <a:ea typeface="Anton"/>
              <a:cs typeface="Anton"/>
              <a:sym typeface="Anton"/>
            </a:endParaRPr>
          </a:p>
        </p:txBody>
      </p:sp>
      <p:sp>
        <p:nvSpPr>
          <p:cNvPr id="592" name="Google Shape;592;p69"/>
          <p:cNvSpPr txBox="1"/>
          <p:nvPr/>
        </p:nvSpPr>
        <p:spPr>
          <a:xfrm>
            <a:off x="1323450" y="2063850"/>
            <a:ext cx="64971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800">
                <a:solidFill>
                  <a:schemeClr val="lt1"/>
                </a:solidFill>
                <a:latin typeface="Helvetica Neue Light"/>
                <a:ea typeface="Helvetica Neue Light"/>
                <a:cs typeface="Helvetica Neue Light"/>
                <a:sym typeface="Helvetica Neue Light"/>
              </a:rPr>
              <a:t>#CoderTip: Ingresa al </a:t>
            </a:r>
            <a:r>
              <a:rPr lang="es" sz="1800" u="sng">
                <a:solidFill>
                  <a:schemeClr val="hlink"/>
                </a:solidFill>
                <a:latin typeface="Helvetica Neue Light"/>
                <a:ea typeface="Helvetica Neue Light"/>
                <a:cs typeface="Helvetica Neue Light"/>
                <a:sym typeface="Helvetica Neue Light"/>
                <a:hlinkClick r:id="rId4"/>
              </a:rPr>
              <a:t>siguiente link</a:t>
            </a:r>
            <a:r>
              <a:rPr lang="es" sz="1800">
                <a:solidFill>
                  <a:schemeClr val="lt1"/>
                </a:solidFill>
                <a:latin typeface="Helvetica Neue Light"/>
                <a:ea typeface="Helvetica Neue Light"/>
                <a:cs typeface="Helvetica Neue Light"/>
                <a:sym typeface="Helvetica Neue Light"/>
              </a:rPr>
              <a:t> y revisa el material interactivo que preparamos sobre </a:t>
            </a:r>
            <a:r>
              <a:rPr b="1" lang="es" sz="1800">
                <a:solidFill>
                  <a:schemeClr val="lt1"/>
                </a:solidFill>
                <a:latin typeface="Helvetica Neue"/>
                <a:ea typeface="Helvetica Neue"/>
                <a:cs typeface="Helvetica Neue"/>
                <a:sym typeface="Helvetica Neue"/>
              </a:rPr>
              <a:t>Preguntas Frecuentes, </a:t>
            </a:r>
            <a:r>
              <a:rPr lang="es" sz="1800">
                <a:solidFill>
                  <a:schemeClr val="lt1"/>
                </a:solidFill>
                <a:latin typeface="Helvetica Neue Light"/>
                <a:ea typeface="Helvetica Neue Light"/>
                <a:cs typeface="Helvetica Neue Light"/>
                <a:sym typeface="Helvetica Neue Light"/>
              </a:rPr>
              <a:t>estamos seguros de que allí encontrarás algunas respuestas.</a:t>
            </a:r>
            <a:endParaRPr sz="1800">
              <a:solidFill>
                <a:schemeClr val="lt1"/>
              </a:solidFill>
              <a:latin typeface="Helvetica Neue Light"/>
              <a:ea typeface="Helvetica Neue Light"/>
              <a:cs typeface="Helvetica Neue Light"/>
              <a:sym typeface="Helvetica Neue Light"/>
            </a:endParaRPr>
          </a:p>
        </p:txBody>
      </p:sp>
      <p:sp>
        <p:nvSpPr>
          <p:cNvPr id="593" name="Google Shape;593;p69"/>
          <p:cNvSpPr txBox="1"/>
          <p:nvPr/>
        </p:nvSpPr>
        <p:spPr>
          <a:xfrm>
            <a:off x="4077600" y="3145300"/>
            <a:ext cx="9888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6600"/>
              <a:t>📝</a:t>
            </a:r>
            <a:endParaRPr sz="66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7" name="Shape 597"/>
        <p:cNvGrpSpPr/>
        <p:nvPr/>
      </p:nvGrpSpPr>
      <p:grpSpPr>
        <a:xfrm>
          <a:off x="0" y="0"/>
          <a:ext cx="0" cy="0"/>
          <a:chOff x="0" y="0"/>
          <a:chExt cx="0" cy="0"/>
        </a:xfrm>
      </p:grpSpPr>
      <p:sp>
        <p:nvSpPr>
          <p:cNvPr id="598" name="Google Shape;598;p70"/>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02" name="Shape 602"/>
        <p:cNvGrpSpPr/>
        <p:nvPr/>
      </p:nvGrpSpPr>
      <p:grpSpPr>
        <a:xfrm>
          <a:off x="0" y="0"/>
          <a:ext cx="0" cy="0"/>
          <a:chOff x="0" y="0"/>
          <a:chExt cx="0" cy="0"/>
        </a:xfrm>
      </p:grpSpPr>
      <p:pic>
        <p:nvPicPr>
          <p:cNvPr id="603" name="Google Shape;603;p7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04" name="Google Shape;604;p71"/>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605" name="Google Shape;605;p71"/>
          <p:cNvSpPr txBox="1"/>
          <p:nvPr/>
        </p:nvSpPr>
        <p:spPr>
          <a:xfrm>
            <a:off x="1828950" y="2077200"/>
            <a:ext cx="5486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¡VAMOS A PRACTICAR LO VISTO!</a:t>
            </a:r>
            <a:endParaRPr i="1" sz="3600">
              <a:latin typeface="Anton"/>
              <a:ea typeface="Anton"/>
              <a:cs typeface="Anton"/>
              <a:sym typeface="Anton"/>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72"/>
          <p:cNvSpPr txBox="1"/>
          <p:nvPr/>
        </p:nvSpPr>
        <p:spPr>
          <a:xfrm>
            <a:off x="1443000" y="2520825"/>
            <a:ext cx="6258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s" sz="4000">
                <a:latin typeface="Anton"/>
                <a:ea typeface="Anton"/>
                <a:cs typeface="Anton"/>
                <a:sym typeface="Anton"/>
              </a:rPr>
              <a:t>MAQUETANDO CON BOOTSTRAP</a:t>
            </a:r>
            <a:endParaRPr b="0" i="1" sz="4000" u="none" cap="none" strike="noStrike">
              <a:solidFill>
                <a:srgbClr val="000000"/>
              </a:solidFill>
              <a:latin typeface="Anton"/>
              <a:ea typeface="Anton"/>
              <a:cs typeface="Anton"/>
              <a:sym typeface="Anton"/>
            </a:endParaRPr>
          </a:p>
        </p:txBody>
      </p:sp>
      <p:sp>
        <p:nvSpPr>
          <p:cNvPr id="611" name="Google Shape;611;p72"/>
          <p:cNvSpPr txBox="1"/>
          <p:nvPr/>
        </p:nvSpPr>
        <p:spPr>
          <a:xfrm>
            <a:off x="938100" y="35099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lang="es" sz="2000">
                <a:solidFill>
                  <a:schemeClr val="dk1"/>
                </a:solidFill>
                <a:highlight>
                  <a:schemeClr val="lt1"/>
                </a:highlight>
                <a:latin typeface="Helvetica Neue Light"/>
                <a:ea typeface="Helvetica Neue Light"/>
                <a:cs typeface="Helvetica Neue Light"/>
                <a:sym typeface="Helvetica Neue Light"/>
              </a:rPr>
              <a:t>Generar el index y una página más a elección que demuestre el uso correcto del mismo. Después, cargar todo a github.</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612" name="Google Shape;612;p7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13" name="Google Shape;613;p72"/>
          <p:cNvPicPr preferRelativeResize="0"/>
          <p:nvPr/>
        </p:nvPicPr>
        <p:blipFill rotWithShape="1">
          <a:blip r:embed="rId4">
            <a:alphaModFix/>
          </a:blip>
          <a:srcRect b="0" l="0" r="0" t="0"/>
          <a:stretch/>
        </p:blipFill>
        <p:spPr>
          <a:xfrm>
            <a:off x="3882275" y="886224"/>
            <a:ext cx="1379450" cy="1379450"/>
          </a:xfrm>
          <a:prstGeom prst="rect">
            <a:avLst/>
          </a:prstGeom>
          <a:noFill/>
          <a:ln>
            <a:noFill/>
          </a:ln>
        </p:spPr>
      </p:pic>
      <p:sp>
        <p:nvSpPr>
          <p:cNvPr id="614" name="Google Shape;614;p72"/>
          <p:cNvSpPr/>
          <p:nvPr/>
        </p:nvSpPr>
        <p:spPr>
          <a:xfrm>
            <a:off x="4879825" y="877350"/>
            <a:ext cx="479400" cy="4794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sz="1000">
                <a:solidFill>
                  <a:srgbClr val="FFFFFF"/>
                </a:solidFill>
                <a:latin typeface="Helvetica Neue"/>
                <a:ea typeface="Helvetica Neue"/>
                <a:cs typeface="Helvetica Neue"/>
                <a:sym typeface="Helvetica Neue"/>
              </a:rPr>
              <a:t>5</a:t>
            </a:r>
            <a:endParaRPr b="1" i="0" sz="10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graphicFrame>
        <p:nvGraphicFramePr>
          <p:cNvPr id="619" name="Google Shape;619;p73"/>
          <p:cNvGraphicFramePr/>
          <p:nvPr/>
        </p:nvGraphicFramePr>
        <p:xfrm>
          <a:off x="153263" y="344100"/>
          <a:ext cx="3000000" cy="3000000"/>
        </p:xfrm>
        <a:graphic>
          <a:graphicData uri="http://schemas.openxmlformats.org/drawingml/2006/table">
            <a:tbl>
              <a:tblPr>
                <a:noFill/>
                <a:tableStyleId>{32CEA5AE-04E2-407C-9BBB-3C11FCC353D9}</a:tableStyleId>
              </a:tblPr>
              <a:tblGrid>
                <a:gridCol w="2945825"/>
                <a:gridCol w="3822275"/>
                <a:gridCol w="2069375"/>
              </a:tblGrid>
              <a:tr h="734725">
                <a:tc gridSpan="3">
                  <a:txBody>
                    <a:bodyPr/>
                    <a:lstStyle/>
                    <a:p>
                      <a:pPr indent="0" lvl="0" marL="0" marR="0" rtl="0" algn="l">
                        <a:lnSpc>
                          <a:spcPct val="100000"/>
                        </a:lnSpc>
                        <a:spcBef>
                          <a:spcPts val="0"/>
                        </a:spcBef>
                        <a:spcAft>
                          <a:spcPts val="0"/>
                        </a:spcAft>
                        <a:buClr>
                          <a:srgbClr val="000000"/>
                        </a:buClr>
                        <a:buSzPts val="2400"/>
                        <a:buFont typeface="Arial"/>
                        <a:buNone/>
                      </a:pPr>
                      <a:r>
                        <a:rPr i="1" lang="es" sz="2400">
                          <a:solidFill>
                            <a:schemeClr val="dk1"/>
                          </a:solidFill>
                          <a:latin typeface="Anton"/>
                          <a:ea typeface="Anton"/>
                          <a:cs typeface="Anton"/>
                          <a:sym typeface="Anton"/>
                        </a:rPr>
                        <a:t>MAQUETANDO CON BOOTSTRAP</a:t>
                      </a:r>
                      <a:endParaRPr sz="2400" u="none" cap="none" strike="noStrike"/>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DFFBC"/>
                    </a:solidFill>
                  </a:tcPr>
                </a:tc>
                <a:tc hMerge="1"/>
                <a:tc hMerge="1"/>
              </a:tr>
              <a:tr h="825350">
                <a:tc gridSpan="2">
                  <a:txBody>
                    <a:bodyPr/>
                    <a:lstStyle/>
                    <a:p>
                      <a:pPr indent="0" lvl="0" marL="0" marR="0" rtl="0" algn="l">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Formato: </a:t>
                      </a:r>
                      <a:r>
                        <a:rPr lang="es" sz="1600" u="none" cap="none" strike="noStrike">
                          <a:latin typeface="Helvetica Neue"/>
                          <a:ea typeface="Helvetica Neue"/>
                          <a:cs typeface="Helvetica Neue"/>
                          <a:sym typeface="Helvetica Neue"/>
                        </a:rPr>
                        <a:t>l</a:t>
                      </a:r>
                      <a:r>
                        <a:rPr lang="es" sz="1600" u="none" cap="none" strike="noStrike">
                          <a:solidFill>
                            <a:schemeClr val="dk1"/>
                          </a:solidFill>
                          <a:latin typeface="Helvetica Neue Light"/>
                          <a:ea typeface="Helvetica Neue Light"/>
                          <a:cs typeface="Helvetica Neue Light"/>
                          <a:sym typeface="Helvetica Neue Light"/>
                        </a:rPr>
                        <a:t>ink al repositorio de GitHub. Debe tener el nombre </a:t>
                      </a:r>
                      <a:r>
                        <a:rPr lang="es" sz="1600" u="none" cap="none" strike="noStrike">
                          <a:solidFill>
                            <a:schemeClr val="dk1"/>
                          </a:solidFill>
                          <a:highlight>
                            <a:srgbClr val="A6FFCA"/>
                          </a:highlight>
                          <a:latin typeface="Helvetica Neue Light"/>
                          <a:ea typeface="Helvetica Neue Light"/>
                          <a:cs typeface="Helvetica Neue Light"/>
                          <a:sym typeface="Helvetica Neue Light"/>
                        </a:rPr>
                        <a:t>“Idea+Apellido”</a:t>
                      </a:r>
                      <a:r>
                        <a:rPr lang="es" sz="1600" u="none" cap="none" strike="noStrike">
                          <a:solidFill>
                            <a:schemeClr val="dk1"/>
                          </a:solidFill>
                          <a:latin typeface="Helvetica Neue Light"/>
                          <a:ea typeface="Helvetica Neue Light"/>
                          <a:cs typeface="Helvetica Neue Light"/>
                          <a:sym typeface="Helvetica Neue Light"/>
                        </a:rPr>
                        <a:t>. </a:t>
                      </a:r>
                      <a:endParaRPr sz="16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Sugerencia: </a:t>
                      </a:r>
                      <a:r>
                        <a:rPr lang="es" sz="1600" u="none" cap="none" strike="noStrike">
                          <a:latin typeface="Helvetica Neue Light"/>
                          <a:ea typeface="Helvetica Neue Light"/>
                          <a:cs typeface="Helvetica Neue Light"/>
                          <a:sym typeface="Helvetica Neue Light"/>
                        </a:rPr>
                        <a:t>utilizar la consola para subir tu repositorio.i</a:t>
                      </a:r>
                      <a:endParaRPr sz="16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411750">
                <a:tc gridSpan="3">
                  <a:txBody>
                    <a:bodyPr/>
                    <a:lstStyle/>
                    <a:p>
                      <a:pPr indent="0" lvl="0" marL="0" marR="0" rtl="0" algn="l">
                        <a:lnSpc>
                          <a:spcPct val="100000"/>
                        </a:lnSpc>
                        <a:spcBef>
                          <a:spcPts val="0"/>
                        </a:spcBef>
                        <a:spcAft>
                          <a:spcPts val="0"/>
                        </a:spcAft>
                        <a:buClr>
                          <a:srgbClr val="000000"/>
                        </a:buClr>
                        <a:buSzPts val="200"/>
                        <a:buFont typeface="Arial"/>
                        <a:buNone/>
                      </a:pPr>
                      <a:br>
                        <a:rPr b="1" lang="es" sz="200" u="none" cap="none" strike="noStrike">
                          <a:solidFill>
                            <a:srgbClr val="4D5156"/>
                          </a:solidFill>
                        </a:rPr>
                      </a:br>
                      <a:r>
                        <a:rPr b="1" lang="es" sz="1700" u="none" cap="none" strike="noStrike"/>
                        <a:t>&gt;&gt;</a:t>
                      </a:r>
                      <a:r>
                        <a:rPr b="1" lang="es" sz="1700" u="none" cap="none" strike="noStrike">
                          <a:solidFill>
                            <a:srgbClr val="4D5156"/>
                          </a:solidFill>
                        </a:rPr>
                        <a:t> </a:t>
                      </a:r>
                      <a:r>
                        <a:rPr b="1" lang="es" sz="1700" u="none" cap="none" strike="noStrike">
                          <a:latin typeface="Helvetica Neue"/>
                          <a:ea typeface="Helvetica Neue"/>
                          <a:cs typeface="Helvetica Neue"/>
                          <a:sym typeface="Helvetica Neue"/>
                        </a:rPr>
                        <a:t>Consigna:</a:t>
                      </a:r>
                      <a:r>
                        <a:rPr lang="es" sz="1700" u="none" cap="none" strike="noStrike">
                          <a:latin typeface="Helvetica Neue Light"/>
                          <a:ea typeface="Helvetica Neue Light"/>
                          <a:cs typeface="Helvetica Neue Light"/>
                          <a:sym typeface="Helvetica Neue Light"/>
                        </a:rPr>
                        <a:t> </a:t>
                      </a:r>
                      <a:r>
                        <a:rPr lang="es" sz="1700">
                          <a:solidFill>
                            <a:schemeClr val="dk1"/>
                          </a:solidFill>
                          <a:latin typeface="Helvetica Neue Light"/>
                          <a:ea typeface="Helvetica Neue Light"/>
                          <a:cs typeface="Helvetica Neue Light"/>
                          <a:sym typeface="Helvetica Neue Light"/>
                        </a:rPr>
                        <a:t>A partir del diseño hecho y los conocimientos adquiridos de bootstrap, generar el index y una página más a elección que demuestre el uso correcto del mismo. Después, cargar todo a github.</a:t>
                      </a:r>
                      <a:endParaRPr sz="17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t/>
                      </a:r>
                      <a:endParaRPr b="1" sz="16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700"/>
                        <a:buFont typeface="Arial"/>
                        <a:buNone/>
                      </a:pPr>
                      <a:r>
                        <a:rPr b="1" lang="es" sz="1700" u="none" cap="none" strike="noStrike"/>
                        <a:t>&gt;&gt;</a:t>
                      </a:r>
                      <a:r>
                        <a:rPr b="1" lang="es" sz="1600" u="none" cap="none" strike="noStrike">
                          <a:solidFill>
                            <a:schemeClr val="dk1"/>
                          </a:solidFill>
                          <a:latin typeface="Helvetica Neue"/>
                          <a:ea typeface="Helvetica Neue"/>
                          <a:cs typeface="Helvetica Neue"/>
                          <a:sym typeface="Helvetica Neue"/>
                        </a:rPr>
                        <a:t>Aspectos a incluir en el entregable:</a:t>
                      </a:r>
                      <a:endParaRPr b="1" sz="1600" u="none" cap="none" strike="noStrike">
                        <a:solidFill>
                          <a:schemeClr val="dk1"/>
                        </a:solidFill>
                        <a:latin typeface="Helvetica Neue"/>
                        <a:ea typeface="Helvetica Neue"/>
                        <a:cs typeface="Helvetica Neue"/>
                        <a:sym typeface="Helvetica Neue"/>
                      </a:endParaRPr>
                    </a:p>
                    <a:p>
                      <a:pPr indent="-330200" lvl="0" marL="457200" marR="0" rtl="0" algn="l">
                        <a:lnSpc>
                          <a:spcPct val="100000"/>
                        </a:lnSpc>
                        <a:spcBef>
                          <a:spcPts val="0"/>
                        </a:spcBef>
                        <a:spcAft>
                          <a:spcPts val="0"/>
                        </a:spcAft>
                        <a:buClr>
                          <a:schemeClr val="dk1"/>
                        </a:buClr>
                        <a:buSzPts val="1600"/>
                        <a:buFont typeface="Helvetica Neue Light"/>
                        <a:buChar char="-"/>
                      </a:pPr>
                      <a:r>
                        <a:rPr lang="es" sz="1600">
                          <a:solidFill>
                            <a:schemeClr val="dk1"/>
                          </a:solidFill>
                          <a:latin typeface="Helvetica Neue Light"/>
                          <a:ea typeface="Helvetica Neue Light"/>
                          <a:cs typeface="Helvetica Neue Light"/>
                          <a:sym typeface="Helvetica Neue Light"/>
                        </a:rPr>
                        <a:t>Maquetar utilizando las estructuras correspondientes.</a:t>
                      </a:r>
                      <a:endParaRPr sz="1600">
                        <a:solidFill>
                          <a:schemeClr val="dk1"/>
                        </a:solidFill>
                        <a:latin typeface="Helvetica Neue Light"/>
                        <a:ea typeface="Helvetica Neue Light"/>
                        <a:cs typeface="Helvetica Neue Light"/>
                        <a:sym typeface="Helvetica Neue Light"/>
                      </a:endParaRPr>
                    </a:p>
                    <a:p>
                      <a:pPr indent="-330200" lvl="0" marL="457200" marR="0" rtl="0" algn="l">
                        <a:lnSpc>
                          <a:spcPct val="100000"/>
                        </a:lnSpc>
                        <a:spcBef>
                          <a:spcPts val="0"/>
                        </a:spcBef>
                        <a:spcAft>
                          <a:spcPts val="0"/>
                        </a:spcAft>
                        <a:buClr>
                          <a:schemeClr val="dk1"/>
                        </a:buClr>
                        <a:buSzPts val="1600"/>
                        <a:buFont typeface="Helvetica Neue Light"/>
                        <a:buChar char="-"/>
                      </a:pPr>
                      <a:r>
                        <a:rPr lang="es" sz="1600">
                          <a:solidFill>
                            <a:schemeClr val="dk1"/>
                          </a:solidFill>
                          <a:latin typeface="Helvetica Neue Light"/>
                          <a:ea typeface="Helvetica Neue Light"/>
                          <a:cs typeface="Helvetica Neue Light"/>
                          <a:sym typeface="Helvetica Neue Light"/>
                        </a:rPr>
                        <a:t>Utilizar github para cargar nuestros avances.</a:t>
                      </a:r>
                      <a:endParaRPr sz="1600">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t/>
                      </a:r>
                      <a:endParaRPr b="1" sz="16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620" name="Google Shape;620;p7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21" name="Google Shape;621;p73"/>
          <p:cNvPicPr preferRelativeResize="0"/>
          <p:nvPr/>
        </p:nvPicPr>
        <p:blipFill rotWithShape="1">
          <a:blip r:embed="rId4">
            <a:alphaModFix/>
          </a:blip>
          <a:srcRect b="0" l="0" r="0" t="0"/>
          <a:stretch/>
        </p:blipFill>
        <p:spPr>
          <a:xfrm>
            <a:off x="7082025" y="1238250"/>
            <a:ext cx="1672425" cy="65146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99" name="Shape 99"/>
        <p:cNvGrpSpPr/>
        <p:nvPr/>
      </p:nvGrpSpPr>
      <p:grpSpPr>
        <a:xfrm>
          <a:off x="0" y="0"/>
          <a:ext cx="0" cy="0"/>
          <a:chOff x="0" y="0"/>
          <a:chExt cx="0" cy="0"/>
        </a:xfrm>
      </p:grpSpPr>
      <p:sp>
        <p:nvSpPr>
          <p:cNvPr id="100" name="Google Shape;100;p20"/>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101" name="Google Shape;101;p2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74"/>
          <p:cNvSpPr txBox="1"/>
          <p:nvPr/>
        </p:nvSpPr>
        <p:spPr>
          <a:xfrm>
            <a:off x="1443000" y="2520825"/>
            <a:ext cx="62580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s" sz="4000">
                <a:solidFill>
                  <a:schemeClr val="dk1"/>
                </a:solidFill>
                <a:latin typeface="Anton"/>
                <a:ea typeface="Anton"/>
                <a:cs typeface="Anton"/>
                <a:sym typeface="Anton"/>
              </a:rPr>
              <a:t>APLICANDO BOOTSTRAP</a:t>
            </a:r>
            <a:endParaRPr i="1" sz="4000">
              <a:latin typeface="Anton"/>
              <a:ea typeface="Anton"/>
              <a:cs typeface="Anton"/>
              <a:sym typeface="Anton"/>
            </a:endParaRPr>
          </a:p>
        </p:txBody>
      </p:sp>
      <p:sp>
        <p:nvSpPr>
          <p:cNvPr id="627" name="Google Shape;627;p74"/>
          <p:cNvSpPr txBox="1"/>
          <p:nvPr/>
        </p:nvSpPr>
        <p:spPr>
          <a:xfrm>
            <a:off x="938100" y="4105600"/>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lang="es" sz="2000">
                <a:solidFill>
                  <a:schemeClr val="dk1"/>
                </a:solidFill>
                <a:highlight>
                  <a:schemeClr val="lt1"/>
                </a:highlight>
                <a:latin typeface="Helvetica Neue Light"/>
                <a:ea typeface="Helvetica Neue Light"/>
                <a:cs typeface="Helvetica Neue Light"/>
                <a:sym typeface="Helvetica Neue Light"/>
              </a:rPr>
              <a:t>A partir del diseño hecho y los conocimientos adquiridos de bootstrap, generar todo el sitio (cinco </a:t>
            </a:r>
            <a:r>
              <a:rPr lang="es" sz="2000">
                <a:solidFill>
                  <a:schemeClr val="dk1"/>
                </a:solidFill>
                <a:highlight>
                  <a:schemeClr val="lt1"/>
                </a:highlight>
                <a:latin typeface="Helvetica Neue Light"/>
                <a:ea typeface="Helvetica Neue Light"/>
                <a:cs typeface="Helvetica Neue Light"/>
                <a:sym typeface="Helvetica Neue Light"/>
              </a:rPr>
              <a:t>páginas</a:t>
            </a:r>
            <a:r>
              <a:rPr lang="es" sz="2000">
                <a:solidFill>
                  <a:schemeClr val="dk1"/>
                </a:solidFill>
                <a:highlight>
                  <a:schemeClr val="lt1"/>
                </a:highlight>
                <a:latin typeface="Helvetica Neue Light"/>
                <a:ea typeface="Helvetica Neue Light"/>
                <a:cs typeface="Helvetica Neue Light"/>
                <a:sym typeface="Helvetica Neue Light"/>
              </a:rPr>
              <a:t>) que demuestre el uso correcto del mismo. Después, cargar todo a github.</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628" name="Google Shape;628;p7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29" name="Google Shape;629;p74"/>
          <p:cNvPicPr preferRelativeResize="0"/>
          <p:nvPr/>
        </p:nvPicPr>
        <p:blipFill>
          <a:blip r:embed="rId4">
            <a:alphaModFix/>
          </a:blip>
          <a:stretch>
            <a:fillRect/>
          </a:stretch>
        </p:blipFill>
        <p:spPr>
          <a:xfrm>
            <a:off x="3924300" y="931325"/>
            <a:ext cx="1295400" cy="12954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graphicFrame>
        <p:nvGraphicFramePr>
          <p:cNvPr id="634" name="Google Shape;634;p75"/>
          <p:cNvGraphicFramePr/>
          <p:nvPr/>
        </p:nvGraphicFramePr>
        <p:xfrm>
          <a:off x="153263" y="344100"/>
          <a:ext cx="3000000" cy="3000000"/>
        </p:xfrm>
        <a:graphic>
          <a:graphicData uri="http://schemas.openxmlformats.org/drawingml/2006/table">
            <a:tbl>
              <a:tblPr>
                <a:noFill/>
                <a:tableStyleId>{32CEA5AE-04E2-407C-9BBB-3C11FCC353D9}</a:tableStyleId>
              </a:tblPr>
              <a:tblGrid>
                <a:gridCol w="2945825"/>
                <a:gridCol w="3822275"/>
                <a:gridCol w="2069375"/>
              </a:tblGrid>
              <a:tr h="734725">
                <a:tc gridSpan="3">
                  <a:txBody>
                    <a:bodyPr/>
                    <a:lstStyle/>
                    <a:p>
                      <a:pPr indent="0" lvl="0" marL="0" marR="0" rtl="0" algn="l">
                        <a:lnSpc>
                          <a:spcPct val="100000"/>
                        </a:lnSpc>
                        <a:spcBef>
                          <a:spcPts val="0"/>
                        </a:spcBef>
                        <a:spcAft>
                          <a:spcPts val="0"/>
                        </a:spcAft>
                        <a:buClr>
                          <a:srgbClr val="000000"/>
                        </a:buClr>
                        <a:buSzPts val="2400"/>
                        <a:buFont typeface="Arial"/>
                        <a:buNone/>
                      </a:pPr>
                      <a:r>
                        <a:rPr i="1" lang="es" sz="2400">
                          <a:solidFill>
                            <a:schemeClr val="dk1"/>
                          </a:solidFill>
                          <a:latin typeface="Anton"/>
                          <a:ea typeface="Anton"/>
                          <a:cs typeface="Anton"/>
                          <a:sym typeface="Anton"/>
                        </a:rPr>
                        <a:t>APLICANDO BOOTSTRAP</a:t>
                      </a:r>
                      <a:endParaRPr i="1" sz="2400">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hMerge="1"/>
                <a:tc hMerge="1"/>
              </a:tr>
              <a:tr h="825350">
                <a:tc gridSpan="2">
                  <a:txBody>
                    <a:bodyPr/>
                    <a:lstStyle/>
                    <a:p>
                      <a:pPr indent="0" lvl="0" marL="0" marR="0" rtl="0" algn="l">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Formato: </a:t>
                      </a:r>
                      <a:r>
                        <a:rPr lang="es" sz="1600">
                          <a:solidFill>
                            <a:schemeClr val="dk1"/>
                          </a:solidFill>
                          <a:latin typeface="Helvetica Neue Light"/>
                          <a:ea typeface="Helvetica Neue Light"/>
                          <a:cs typeface="Helvetica Neue Light"/>
                          <a:sym typeface="Helvetica Neue Light"/>
                        </a:rPr>
                        <a:t>a</a:t>
                      </a:r>
                      <a:r>
                        <a:rPr lang="es" sz="1600" u="none" cap="none" strike="noStrike">
                          <a:solidFill>
                            <a:schemeClr val="dk1"/>
                          </a:solidFill>
                          <a:latin typeface="Helvetica Neue Light"/>
                          <a:ea typeface="Helvetica Neue Light"/>
                          <a:cs typeface="Helvetica Neue Light"/>
                          <a:sym typeface="Helvetica Neue Light"/>
                        </a:rPr>
                        <a:t>clarar tipo de archivo en que se espera el desafío. </a:t>
                      </a:r>
                      <a:r>
                        <a:rPr lang="es" sz="1600">
                          <a:solidFill>
                            <a:schemeClr val="dk1"/>
                          </a:solidFill>
                          <a:latin typeface="Helvetica Neue Light"/>
                          <a:ea typeface="Helvetica Neue Light"/>
                          <a:cs typeface="Helvetica Neue Light"/>
                          <a:sym typeface="Helvetica Neue Light"/>
                        </a:rPr>
                        <a:t>D</a:t>
                      </a:r>
                      <a:r>
                        <a:rPr lang="es" sz="1600" u="none" cap="none" strike="noStrike">
                          <a:solidFill>
                            <a:schemeClr val="dk1"/>
                          </a:solidFill>
                          <a:latin typeface="Helvetica Neue Light"/>
                          <a:ea typeface="Helvetica Neue Light"/>
                          <a:cs typeface="Helvetica Neue Light"/>
                          <a:sym typeface="Helvetica Neue Light"/>
                        </a:rPr>
                        <a:t>ebe tener el nombre </a:t>
                      </a:r>
                      <a:r>
                        <a:rPr lang="es" sz="1600" u="none" cap="none" strike="noStrike">
                          <a:solidFill>
                            <a:schemeClr val="dk1"/>
                          </a:solidFill>
                          <a:highlight>
                            <a:srgbClr val="A6FFCA"/>
                          </a:highlight>
                          <a:latin typeface="Helvetica Neue Light"/>
                          <a:ea typeface="Helvetica Neue Light"/>
                          <a:cs typeface="Helvetica Neue Light"/>
                          <a:sym typeface="Helvetica Neue Light"/>
                        </a:rPr>
                        <a:t>“Idea+Apellido”</a:t>
                      </a:r>
                      <a:r>
                        <a:rPr lang="es" sz="1600" u="none" cap="none" strike="noStrike">
                          <a:solidFill>
                            <a:schemeClr val="dk1"/>
                          </a:solidFill>
                          <a:latin typeface="Helvetica Neue Light"/>
                          <a:ea typeface="Helvetica Neue Light"/>
                          <a:cs typeface="Helvetica Neue Light"/>
                          <a:sym typeface="Helvetica Neue Light"/>
                        </a:rPr>
                        <a:t>. </a:t>
                      </a:r>
                      <a:endParaRPr sz="16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Sugerencia: </a:t>
                      </a:r>
                      <a:r>
                        <a:rPr lang="es" sz="1600">
                          <a:latin typeface="Helvetica Neue Light"/>
                          <a:ea typeface="Helvetica Neue Light"/>
                          <a:cs typeface="Helvetica Neue Light"/>
                          <a:sym typeface="Helvetica Neue Light"/>
                        </a:rPr>
                        <a:t>i</a:t>
                      </a:r>
                      <a:r>
                        <a:rPr lang="es" sz="1600" u="none" cap="none" strike="noStrike">
                          <a:latin typeface="Helvetica Neue Light"/>
                          <a:ea typeface="Helvetica Neue Light"/>
                          <a:cs typeface="Helvetica Neue Light"/>
                          <a:sym typeface="Helvetica Neue Light"/>
                        </a:rPr>
                        <a:t>ncluir sugerencias</a:t>
                      </a:r>
                      <a:r>
                        <a:rPr lang="es" sz="1600" u="none" cap="none" strike="noStrike">
                          <a:solidFill>
                            <a:schemeClr val="dk1"/>
                          </a:solidFill>
                          <a:latin typeface="Helvetica Neue Light"/>
                          <a:ea typeface="Helvetica Neue Light"/>
                          <a:cs typeface="Helvetica Neue Light"/>
                          <a:sym typeface="Helvetica Neue Light"/>
                        </a:rPr>
                        <a:t>.</a:t>
                      </a:r>
                      <a:endParaRPr sz="16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411750">
                <a:tc gridSpan="3">
                  <a:txBody>
                    <a:bodyPr/>
                    <a:lstStyle/>
                    <a:p>
                      <a:pPr indent="0" lvl="0" marL="0" marR="0" rtl="0" algn="l">
                        <a:lnSpc>
                          <a:spcPct val="100000"/>
                        </a:lnSpc>
                        <a:spcBef>
                          <a:spcPts val="0"/>
                        </a:spcBef>
                        <a:spcAft>
                          <a:spcPts val="0"/>
                        </a:spcAft>
                        <a:buClr>
                          <a:srgbClr val="000000"/>
                        </a:buClr>
                        <a:buSzPts val="200"/>
                        <a:buFont typeface="Arial"/>
                        <a:buNone/>
                      </a:pPr>
                      <a:br>
                        <a:rPr b="1" lang="es" sz="200" u="none" cap="none" strike="noStrike">
                          <a:solidFill>
                            <a:srgbClr val="4D5156"/>
                          </a:solidFill>
                        </a:rPr>
                      </a:br>
                      <a:r>
                        <a:rPr b="1" lang="es" sz="1700" u="none" cap="none" strike="noStrike"/>
                        <a:t>&gt;&gt;</a:t>
                      </a:r>
                      <a:r>
                        <a:rPr b="1" lang="es" sz="1700" u="none" cap="none" strike="noStrike">
                          <a:solidFill>
                            <a:srgbClr val="4D5156"/>
                          </a:solidFill>
                        </a:rPr>
                        <a:t> </a:t>
                      </a:r>
                      <a:r>
                        <a:rPr b="1" lang="es" sz="1700" u="none" cap="none" strike="noStrike">
                          <a:latin typeface="Helvetica Neue"/>
                          <a:ea typeface="Helvetica Neue"/>
                          <a:cs typeface="Helvetica Neue"/>
                          <a:sym typeface="Helvetica Neue"/>
                        </a:rPr>
                        <a:t>Consigna:</a:t>
                      </a:r>
                      <a:r>
                        <a:rPr lang="es" sz="1700" u="none" cap="none" strike="noStrike">
                          <a:latin typeface="Helvetica Neue Light"/>
                          <a:ea typeface="Helvetica Neue Light"/>
                          <a:cs typeface="Helvetica Neue Light"/>
                          <a:sym typeface="Helvetica Neue Light"/>
                        </a:rPr>
                        <a:t> </a:t>
                      </a:r>
                      <a:r>
                        <a:rPr lang="es" sz="1700">
                          <a:latin typeface="Helvetica Neue Light"/>
                          <a:ea typeface="Helvetica Neue Light"/>
                          <a:cs typeface="Helvetica Neue Light"/>
                          <a:sym typeface="Helvetica Neue Light"/>
                        </a:rPr>
                        <a:t>A partir del diseño hecho y los conocimientos adquiridos de bootstrap, generar todo el sitio (cinco paginas) que demuestre el uso correcto del mismo. Después, cargar todo a github.</a:t>
                      </a:r>
                      <a:r>
                        <a:rPr lang="es" sz="1700">
                          <a:solidFill>
                            <a:schemeClr val="dk1"/>
                          </a:solidFill>
                          <a:latin typeface="Helvetica Neue Light"/>
                          <a:ea typeface="Helvetica Neue Light"/>
                          <a:cs typeface="Helvetica Neue Light"/>
                          <a:sym typeface="Helvetica Neue Light"/>
                        </a:rPr>
                        <a:t> </a:t>
                      </a:r>
                      <a:endParaRPr sz="5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t/>
                      </a:r>
                      <a:endParaRPr b="1" sz="16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700"/>
                        <a:buFont typeface="Arial"/>
                        <a:buNone/>
                      </a:pPr>
                      <a:r>
                        <a:rPr b="1" lang="es" sz="1700" u="none" cap="none" strike="noStrike"/>
                        <a:t>&gt;&gt;</a:t>
                      </a:r>
                      <a:r>
                        <a:rPr b="1" lang="es" sz="1600" u="none" cap="none" strike="noStrike">
                          <a:solidFill>
                            <a:schemeClr val="dk1"/>
                          </a:solidFill>
                          <a:latin typeface="Helvetica Neue"/>
                          <a:ea typeface="Helvetica Neue"/>
                          <a:cs typeface="Helvetica Neue"/>
                          <a:sym typeface="Helvetica Neue"/>
                        </a:rPr>
                        <a:t>Aspectos a incluir en el entregable:</a:t>
                      </a:r>
                      <a:endParaRPr b="1" sz="1600" u="none" cap="none" strike="noStrike">
                        <a:solidFill>
                          <a:schemeClr val="dk1"/>
                        </a:solidFill>
                        <a:latin typeface="Helvetica Neue"/>
                        <a:ea typeface="Helvetica Neue"/>
                        <a:cs typeface="Helvetica Neue"/>
                        <a:sym typeface="Helvetica Neue"/>
                      </a:endParaRPr>
                    </a:p>
                    <a:p>
                      <a:pPr indent="0" lvl="0" marL="457200" marR="0" rtl="0" algn="l">
                        <a:lnSpc>
                          <a:spcPct val="100000"/>
                        </a:lnSpc>
                        <a:spcBef>
                          <a:spcPts val="0"/>
                        </a:spcBef>
                        <a:spcAft>
                          <a:spcPts val="0"/>
                        </a:spcAft>
                        <a:buClr>
                          <a:srgbClr val="000000"/>
                        </a:buClr>
                        <a:buSzPts val="1600"/>
                        <a:buFont typeface="Arial"/>
                        <a:buNone/>
                      </a:pPr>
                      <a:r>
                        <a:rPr lang="es" sz="1600">
                          <a:solidFill>
                            <a:schemeClr val="dk1"/>
                          </a:solidFill>
                          <a:latin typeface="Helvetica Neue Light"/>
                          <a:ea typeface="Helvetica Neue Light"/>
                          <a:cs typeface="Helvetica Neue Light"/>
                          <a:sym typeface="Helvetica Neue Light"/>
                        </a:rPr>
                        <a:t>HTML completo con respectivo linkeos de CSS y JS para poder hacer uso del framework y generar un layout responsive.</a:t>
                      </a:r>
                      <a:endParaRPr sz="16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t/>
                      </a:r>
                      <a:endParaRPr sz="16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635" name="Google Shape;635;p7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36" name="Google Shape;636;p75"/>
          <p:cNvPicPr preferRelativeResize="0"/>
          <p:nvPr/>
        </p:nvPicPr>
        <p:blipFill>
          <a:blip r:embed="rId4">
            <a:alphaModFix/>
          </a:blip>
          <a:stretch>
            <a:fillRect/>
          </a:stretch>
        </p:blipFill>
        <p:spPr>
          <a:xfrm>
            <a:off x="7149175" y="1211400"/>
            <a:ext cx="1672475" cy="6553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s" sz="4000">
                <a:latin typeface="Anton"/>
                <a:ea typeface="Anton"/>
                <a:cs typeface="Anton"/>
                <a:sym typeface="Anton"/>
              </a:rPr>
              <a:t>SUGERENCIA: ¡HAZ ESTE DESAFÍO COMPLEMENTARIO! 🚀</a:t>
            </a:r>
            <a:endParaRPr i="1" sz="4000">
              <a:latin typeface="Anton"/>
              <a:ea typeface="Anton"/>
              <a:cs typeface="Anton"/>
              <a:sym typeface="Anton"/>
            </a:endParaRPr>
          </a:p>
          <a:p>
            <a:pPr indent="0" lvl="0" marL="0" rtl="0" algn="l">
              <a:spcBef>
                <a:spcPts val="0"/>
              </a:spcBef>
              <a:spcAft>
                <a:spcPts val="0"/>
              </a:spcAft>
              <a:buNone/>
            </a:pPr>
            <a:r>
              <a:t/>
            </a:r>
            <a:endParaRPr/>
          </a:p>
        </p:txBody>
      </p:sp>
      <p:sp>
        <p:nvSpPr>
          <p:cNvPr id="642" name="Google Shape;642;p76"/>
          <p:cNvSpPr txBox="1"/>
          <p:nvPr>
            <p:ph idx="1" type="body"/>
          </p:nvPr>
        </p:nvSpPr>
        <p:spPr>
          <a:xfrm>
            <a:off x="311700" y="2102300"/>
            <a:ext cx="8520600" cy="2184000"/>
          </a:xfrm>
          <a:prstGeom prst="rect">
            <a:avLst/>
          </a:prstGeom>
          <a:solidFill>
            <a:srgbClr val="EF89D2"/>
          </a:solidFill>
        </p:spPr>
        <p:txBody>
          <a:bodyPr anchorCtr="0" anchor="t" bIns="91425" lIns="91425" spcFirstLastPara="1" rIns="91425" wrap="square" tIns="91425">
            <a:normAutofit fontScale="25000" lnSpcReduction="20000"/>
          </a:bodyPr>
          <a:lstStyle/>
          <a:p>
            <a:pPr indent="0" lvl="0" marL="0" rtl="0" algn="ctr">
              <a:lnSpc>
                <a:spcPct val="115000"/>
              </a:lnSpc>
              <a:spcBef>
                <a:spcPts val="0"/>
              </a:spcBef>
              <a:spcAft>
                <a:spcPts val="0"/>
              </a:spcAft>
              <a:buNone/>
            </a:pPr>
            <a:r>
              <a:rPr lang="es" sz="7200">
                <a:solidFill>
                  <a:schemeClr val="dk1"/>
                </a:solidFill>
                <a:latin typeface="Helvetica Neue Light"/>
                <a:ea typeface="Helvetica Neue Light"/>
                <a:cs typeface="Helvetica Neue Light"/>
                <a:sym typeface="Helvetica Neue Light"/>
              </a:rPr>
              <a:t>Hacer el desafío </a:t>
            </a:r>
            <a:r>
              <a:rPr b="1" i="1" lang="es" sz="7200">
                <a:solidFill>
                  <a:schemeClr val="dk1"/>
                </a:solidFill>
                <a:latin typeface="Helvetica Neue"/>
                <a:ea typeface="Helvetica Neue"/>
                <a:cs typeface="Helvetica Neue"/>
                <a:sym typeface="Helvetica Neue"/>
              </a:rPr>
              <a:t>"Aplicando Bootstrap"</a:t>
            </a:r>
            <a:r>
              <a:rPr lang="es" sz="7200">
                <a:solidFill>
                  <a:schemeClr val="dk1"/>
                </a:solidFill>
                <a:latin typeface="Helvetica Neue Light"/>
                <a:ea typeface="Helvetica Neue Light"/>
                <a:cs typeface="Helvetica Neue Light"/>
                <a:sym typeface="Helvetica Neue Light"/>
              </a:rPr>
              <a:t> es importante porque podrás desarrollar código. Además, te ayudará a utilizar una herramienta que te permitirá ganar tiempo en cuestiones de generar, de manera rápida y sencilla, un layout responsive. </a:t>
            </a:r>
            <a:endParaRPr sz="72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1200"/>
              </a:spcBef>
              <a:spcAft>
                <a:spcPts val="0"/>
              </a:spcAft>
              <a:buNone/>
            </a:pPr>
            <a:r>
              <a:rPr lang="es" sz="7200">
                <a:solidFill>
                  <a:schemeClr val="dk1"/>
                </a:solidFill>
                <a:latin typeface="Helvetica Neue Light"/>
                <a:ea typeface="Helvetica Neue Light"/>
                <a:cs typeface="Helvetica Neue Light"/>
                <a:sym typeface="Helvetica Neue Light"/>
              </a:rPr>
              <a:t>De esta manera, aprenderás a poner en práctica propiedades que se usan todo el tiempo en el mundo del trabajo, y a la hora de la pre-entrega y posteriormente la entrega de tu proyecto final, aportarán valor agregado si las puedes manejar de manera correcta.</a:t>
            </a:r>
            <a:endParaRPr sz="72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1200"/>
              </a:spcBef>
              <a:spcAft>
                <a:spcPts val="0"/>
              </a:spcAft>
              <a:buNone/>
            </a:pPr>
            <a:r>
              <a:t/>
            </a:r>
            <a:endParaRPr sz="5500">
              <a:solidFill>
                <a:schemeClr val="dk1"/>
              </a:solidFill>
              <a:highlight>
                <a:schemeClr val="lt1"/>
              </a:highlight>
              <a:latin typeface="Helvetica Neue Light"/>
              <a:ea typeface="Helvetica Neue Light"/>
              <a:cs typeface="Helvetica Neue Light"/>
              <a:sym typeface="Helvetica Neue Light"/>
            </a:endParaRPr>
          </a:p>
          <a:p>
            <a:pPr indent="0" lvl="0" marL="0" rtl="0" algn="l">
              <a:spcBef>
                <a:spcPts val="1200"/>
              </a:spcBef>
              <a:spcAft>
                <a:spcPts val="0"/>
              </a:spcAft>
              <a:buNone/>
            </a:pPr>
            <a:r>
              <a:t/>
            </a:r>
            <a:endParaRPr sz="1100">
              <a:solidFill>
                <a:schemeClr val="dk1"/>
              </a:solidFill>
              <a:latin typeface="Helvetica Neue Light"/>
              <a:ea typeface="Helvetica Neue Light"/>
              <a:cs typeface="Helvetica Neue Light"/>
              <a:sym typeface="Helvetica Neue Light"/>
            </a:endParaRPr>
          </a:p>
          <a:p>
            <a:pPr indent="0" lvl="0" marL="0" rtl="0" algn="l">
              <a:spcBef>
                <a:spcPts val="1200"/>
              </a:spcBef>
              <a:spcAft>
                <a:spcPts val="0"/>
              </a:spcAft>
              <a:buNone/>
            </a:pPr>
            <a:r>
              <a:t/>
            </a:r>
            <a:endParaRPr sz="1100">
              <a:solidFill>
                <a:schemeClr val="dk1"/>
              </a:solidFill>
              <a:latin typeface="Helvetica Neue Light"/>
              <a:ea typeface="Helvetica Neue Light"/>
              <a:cs typeface="Helvetica Neue Light"/>
              <a:sym typeface="Helvetica Neue Light"/>
            </a:endParaRPr>
          </a:p>
          <a:p>
            <a:pPr indent="0" lvl="0" marL="0" rtl="0" algn="l">
              <a:spcBef>
                <a:spcPts val="1200"/>
              </a:spcBef>
              <a:spcAft>
                <a:spcPts val="1200"/>
              </a:spcAft>
              <a:buNone/>
            </a:pPr>
            <a:r>
              <a:t/>
            </a:r>
            <a:endParaRPr>
              <a:latin typeface="Helvetica Neue Light"/>
              <a:ea typeface="Helvetica Neue Light"/>
              <a:cs typeface="Helvetica Neue Light"/>
              <a:sym typeface="Helvetica Neue Light"/>
            </a:endParaRPr>
          </a:p>
        </p:txBody>
      </p:sp>
      <p:pic>
        <p:nvPicPr>
          <p:cNvPr id="643" name="Google Shape;643;p7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47" name="Shape 647"/>
        <p:cNvGrpSpPr/>
        <p:nvPr/>
      </p:nvGrpSpPr>
      <p:grpSpPr>
        <a:xfrm>
          <a:off x="0" y="0"/>
          <a:ext cx="0" cy="0"/>
          <a:chOff x="0" y="0"/>
          <a:chExt cx="0" cy="0"/>
        </a:xfrm>
      </p:grpSpPr>
      <p:sp>
        <p:nvSpPr>
          <p:cNvPr id="648" name="Google Shape;648;p77"/>
          <p:cNvSpPr txBox="1"/>
          <p:nvPr/>
        </p:nvSpPr>
        <p:spPr>
          <a:xfrm>
            <a:off x="959875" y="2610600"/>
            <a:ext cx="722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¿QUIERES SABER MÁS? TE DEJAMOS MATERIAL AMPLIADO DE LA CLASE</a:t>
            </a:r>
            <a:endParaRPr b="0" i="1" sz="3600" u="none" cap="none" strike="noStrike">
              <a:solidFill>
                <a:srgbClr val="000000"/>
              </a:solidFill>
              <a:latin typeface="Anton"/>
              <a:ea typeface="Anton"/>
              <a:cs typeface="Anton"/>
              <a:sym typeface="Anton"/>
            </a:endParaRPr>
          </a:p>
        </p:txBody>
      </p:sp>
      <p:pic>
        <p:nvPicPr>
          <p:cNvPr id="649" name="Google Shape;649;p77"/>
          <p:cNvPicPr preferRelativeResize="0"/>
          <p:nvPr/>
        </p:nvPicPr>
        <p:blipFill rotWithShape="1">
          <a:blip r:embed="rId3">
            <a:alphaModFix/>
          </a:blip>
          <a:srcRect b="0" l="0" r="0" t="0"/>
          <a:stretch/>
        </p:blipFill>
        <p:spPr>
          <a:xfrm>
            <a:off x="3978713" y="1025775"/>
            <a:ext cx="1186525" cy="1186525"/>
          </a:xfrm>
          <a:prstGeom prst="rect">
            <a:avLst/>
          </a:prstGeom>
          <a:noFill/>
          <a:ln>
            <a:noFill/>
          </a:ln>
        </p:spPr>
      </p:pic>
      <p:pic>
        <p:nvPicPr>
          <p:cNvPr id="650" name="Google Shape;650;p77"/>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78"/>
          <p:cNvSpPr txBox="1"/>
          <p:nvPr/>
        </p:nvSpPr>
        <p:spPr>
          <a:xfrm>
            <a:off x="2397325" y="1734438"/>
            <a:ext cx="5711400" cy="16746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3CEFAB"/>
              </a:buClr>
              <a:buSzPts val="1800"/>
              <a:buFont typeface="Arial"/>
              <a:buChar char="●"/>
            </a:pPr>
            <a:r>
              <a:rPr lang="es" sz="1800" u="sng">
                <a:solidFill>
                  <a:schemeClr val="hlink"/>
                </a:solidFill>
                <a:latin typeface="Helvetica Neue Light"/>
                <a:ea typeface="Helvetica Neue Light"/>
                <a:cs typeface="Helvetica Neue Light"/>
                <a:sym typeface="Helvetica Neue Light"/>
                <a:hlinkClick r:id="rId3"/>
              </a:rPr>
              <a:t>Más funcionalidades y ejemplos</a:t>
            </a:r>
            <a:r>
              <a:rPr b="0" i="0" lang="es" sz="1800" u="none" cap="none" strike="noStrike">
                <a:solidFill>
                  <a:schemeClr val="dk1"/>
                </a:solidFill>
                <a:latin typeface="Helvetica Neue Light"/>
                <a:ea typeface="Helvetica Neue Light"/>
                <a:cs typeface="Helvetica Neue Light"/>
                <a:sym typeface="Helvetica Neue Light"/>
              </a:rPr>
              <a:t> | </a:t>
            </a:r>
            <a:r>
              <a:rPr b="1" i="1" lang="es" sz="1800">
                <a:solidFill>
                  <a:schemeClr val="dk1"/>
                </a:solidFill>
                <a:latin typeface="Helvetica Neue"/>
                <a:ea typeface="Helvetica Neue"/>
                <a:cs typeface="Helvetica Neue"/>
                <a:sym typeface="Helvetica Neue"/>
              </a:rPr>
              <a:t>w3schools.com</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1000"/>
              </a:spcBef>
              <a:spcAft>
                <a:spcPts val="0"/>
              </a:spcAft>
              <a:buClr>
                <a:srgbClr val="000000"/>
              </a:buClr>
              <a:buSzPts val="11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656" name="Google Shape;656;p78"/>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657" name="Google Shape;657;p78"/>
          <p:cNvPicPr preferRelativeResize="0"/>
          <p:nvPr/>
        </p:nvPicPr>
        <p:blipFill rotWithShape="1">
          <a:blip r:embed="rId5">
            <a:alphaModFix/>
          </a:blip>
          <a:srcRect b="0" l="0" r="0" t="0"/>
          <a:stretch/>
        </p:blipFill>
        <p:spPr>
          <a:xfrm>
            <a:off x="7411525" y="127700"/>
            <a:ext cx="1634174" cy="639850"/>
          </a:xfrm>
          <a:prstGeom prst="rect">
            <a:avLst/>
          </a:prstGeom>
          <a:noFill/>
          <a:ln>
            <a:noFill/>
          </a:ln>
        </p:spPr>
      </p:pic>
      <p:sp>
        <p:nvSpPr>
          <p:cNvPr id="658" name="Google Shape;658;p78"/>
          <p:cNvSpPr/>
          <p:nvPr/>
        </p:nvSpPr>
        <p:spPr>
          <a:xfrm>
            <a:off x="1111625" y="17344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9" name="Google Shape;659;p78"/>
          <p:cNvPicPr preferRelativeResize="0"/>
          <p:nvPr/>
        </p:nvPicPr>
        <p:blipFill rotWithShape="1">
          <a:blip r:embed="rId6">
            <a:alphaModFix/>
          </a:blip>
          <a:srcRect b="0" l="0" r="0" t="0"/>
          <a:stretch/>
        </p:blipFill>
        <p:spPr>
          <a:xfrm>
            <a:off x="1374334" y="1997140"/>
            <a:ext cx="545131" cy="54513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3" name="Shape 663"/>
        <p:cNvGrpSpPr/>
        <p:nvPr/>
      </p:nvGrpSpPr>
      <p:grpSpPr>
        <a:xfrm>
          <a:off x="0" y="0"/>
          <a:ext cx="0" cy="0"/>
          <a:chOff x="0" y="0"/>
          <a:chExt cx="0" cy="0"/>
        </a:xfrm>
      </p:grpSpPr>
      <p:sp>
        <p:nvSpPr>
          <p:cNvPr id="664" name="Google Shape;664;p79"/>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665" name="Google Shape;665;p79"/>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9" name="Shape 669"/>
        <p:cNvGrpSpPr/>
        <p:nvPr/>
      </p:nvGrpSpPr>
      <p:grpSpPr>
        <a:xfrm>
          <a:off x="0" y="0"/>
          <a:ext cx="0" cy="0"/>
          <a:chOff x="0" y="0"/>
          <a:chExt cx="0" cy="0"/>
        </a:xfrm>
      </p:grpSpPr>
      <p:sp>
        <p:nvSpPr>
          <p:cNvPr id="670" name="Google Shape;670;p80"/>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s"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671" name="Google Shape;671;p80"/>
          <p:cNvSpPr txBox="1"/>
          <p:nvPr/>
        </p:nvSpPr>
        <p:spPr>
          <a:xfrm>
            <a:off x="2180400" y="2623175"/>
            <a:ext cx="47832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s"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s" sz="2200">
                <a:solidFill>
                  <a:srgbClr val="E0FF00"/>
                </a:solidFill>
                <a:latin typeface="Helvetica Neue Light"/>
                <a:ea typeface="Helvetica Neue Light"/>
                <a:cs typeface="Helvetica Neue Light"/>
                <a:sym typeface="Helvetica Neue Light"/>
              </a:rPr>
              <a:t>Framework.</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s" sz="2200">
                <a:solidFill>
                  <a:srgbClr val="E0FF00"/>
                </a:solidFill>
                <a:latin typeface="Helvetica Neue Light"/>
                <a:ea typeface="Helvetica Neue Light"/>
                <a:cs typeface="Helvetica Neue Light"/>
                <a:sym typeface="Helvetica Neue Light"/>
              </a:rPr>
              <a:t>Funcionalidades de Bootstrap.</a:t>
            </a:r>
            <a:endParaRPr b="0" i="0" sz="2200" u="none" cap="none" strike="noStrike">
              <a:solidFill>
                <a:srgbClr val="E0FF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75" name="Shape 675"/>
        <p:cNvGrpSpPr/>
        <p:nvPr/>
      </p:nvGrpSpPr>
      <p:grpSpPr>
        <a:xfrm>
          <a:off x="0" y="0"/>
          <a:ext cx="0" cy="0"/>
          <a:chOff x="0" y="0"/>
          <a:chExt cx="0" cy="0"/>
        </a:xfrm>
      </p:grpSpPr>
      <p:sp>
        <p:nvSpPr>
          <p:cNvPr id="676" name="Google Shape;676;p81"/>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#DEMOCRATIZANDOLAEDUCACIÓN</a:t>
            </a:r>
            <a:endParaRPr i="1" sz="3600">
              <a:solidFill>
                <a:srgbClr val="121212"/>
              </a:solidFill>
              <a:latin typeface="Anton"/>
              <a:ea typeface="Anton"/>
              <a:cs typeface="Anton"/>
              <a:sym typeface="Anton"/>
            </a:endParaRPr>
          </a:p>
        </p:txBody>
      </p:sp>
      <p:pic>
        <p:nvPicPr>
          <p:cNvPr id="677" name="Google Shape;677;p81"/>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5" name="Shape 105"/>
        <p:cNvGrpSpPr/>
        <p:nvPr/>
      </p:nvGrpSpPr>
      <p:grpSpPr>
        <a:xfrm>
          <a:off x="0" y="0"/>
          <a:ext cx="0" cy="0"/>
          <a:chOff x="0" y="0"/>
          <a:chExt cx="0" cy="0"/>
        </a:xfrm>
      </p:grpSpPr>
      <p:sp>
        <p:nvSpPr>
          <p:cNvPr id="106" name="Google Shape;106;p21"/>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259999"/>
              <a:buNone/>
            </a:pPr>
            <a:r>
              <a:rPr i="1" lang="es" sz="2000">
                <a:latin typeface="Anton"/>
                <a:ea typeface="Anton"/>
                <a:cs typeface="Anton"/>
                <a:sym typeface="Anton"/>
              </a:rPr>
              <a:t>MAPA DE CONCEPTOS CLASE 11</a:t>
            </a:r>
            <a:endParaRPr i="1" sz="2000">
              <a:latin typeface="Anton"/>
              <a:ea typeface="Anton"/>
              <a:cs typeface="Anton"/>
              <a:sym typeface="Anton"/>
            </a:endParaRPr>
          </a:p>
        </p:txBody>
      </p:sp>
      <p:pic>
        <p:nvPicPr>
          <p:cNvPr id="107" name="Google Shape;107;p2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08" name="Google Shape;108;p21"/>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cxnSp>
        <p:nvCxnSpPr>
          <p:cNvPr id="109" name="Google Shape;109;p21"/>
          <p:cNvCxnSpPr/>
          <p:nvPr/>
        </p:nvCxnSpPr>
        <p:spPr>
          <a:xfrm>
            <a:off x="1353025" y="1241766"/>
            <a:ext cx="0" cy="453000"/>
          </a:xfrm>
          <a:prstGeom prst="straightConnector1">
            <a:avLst/>
          </a:prstGeom>
          <a:noFill/>
          <a:ln cap="flat" cmpd="sng" w="9525">
            <a:solidFill>
              <a:srgbClr val="CCCCCC"/>
            </a:solidFill>
            <a:prstDash val="solid"/>
            <a:round/>
            <a:headEnd len="med" w="med" type="oval"/>
            <a:tailEnd len="med" w="med" type="oval"/>
          </a:ln>
        </p:spPr>
      </p:cxnSp>
      <p:sp>
        <p:nvSpPr>
          <p:cNvPr id="110" name="Google Shape;110;p21"/>
          <p:cNvSpPr/>
          <p:nvPr/>
        </p:nvSpPr>
        <p:spPr>
          <a:xfrm>
            <a:off x="618500" y="6195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FFFFFF"/>
                </a:solidFill>
                <a:latin typeface="Helvetica Neue"/>
                <a:ea typeface="Helvetica Neue"/>
                <a:cs typeface="Helvetica Neue"/>
                <a:sym typeface="Helvetica Neue"/>
              </a:rPr>
              <a:t>Librerías y frameworks</a:t>
            </a:r>
            <a:endParaRPr b="0" i="0" sz="1100" u="none" cap="none" strike="noStrike">
              <a:solidFill>
                <a:srgbClr val="FFFFFF"/>
              </a:solidFill>
              <a:latin typeface="Helvetica Neue"/>
              <a:ea typeface="Helvetica Neue"/>
              <a:cs typeface="Helvetica Neue"/>
              <a:sym typeface="Helvetica Neue"/>
            </a:endParaRPr>
          </a:p>
        </p:txBody>
      </p:sp>
      <p:sp>
        <p:nvSpPr>
          <p:cNvPr id="111" name="Google Shape;111;p21"/>
          <p:cNvSpPr/>
          <p:nvPr/>
        </p:nvSpPr>
        <p:spPr>
          <a:xfrm>
            <a:off x="618500" y="1697913"/>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FFFFFF"/>
                </a:solidFill>
                <a:latin typeface="Helvetica Neue"/>
                <a:ea typeface="Helvetica Neue"/>
                <a:cs typeface="Helvetica Neue"/>
                <a:sym typeface="Helvetica Neue"/>
              </a:rPr>
              <a:t>Bootstrap</a:t>
            </a:r>
            <a:endParaRPr sz="1100">
              <a:solidFill>
                <a:srgbClr val="FFFFFF"/>
              </a:solidFill>
              <a:latin typeface="Helvetica Neue"/>
              <a:ea typeface="Helvetica Neue"/>
              <a:cs typeface="Helvetica Neue"/>
              <a:sym typeface="Helvetica Neue"/>
            </a:endParaRPr>
          </a:p>
        </p:txBody>
      </p:sp>
      <p:cxnSp>
        <p:nvCxnSpPr>
          <p:cNvPr id="112" name="Google Shape;112;p21"/>
          <p:cNvCxnSpPr/>
          <p:nvPr/>
        </p:nvCxnSpPr>
        <p:spPr>
          <a:xfrm>
            <a:off x="2071400" y="928863"/>
            <a:ext cx="958200" cy="0"/>
          </a:xfrm>
          <a:prstGeom prst="straightConnector1">
            <a:avLst/>
          </a:prstGeom>
          <a:noFill/>
          <a:ln cap="flat" cmpd="sng" w="9525">
            <a:solidFill>
              <a:srgbClr val="CCCCCC"/>
            </a:solidFill>
            <a:prstDash val="solid"/>
            <a:round/>
            <a:headEnd len="med" w="med" type="oval"/>
            <a:tailEnd len="med" w="med" type="oval"/>
          </a:ln>
        </p:spPr>
      </p:cxnSp>
      <p:sp>
        <p:nvSpPr>
          <p:cNvPr id="113" name="Google Shape;113;p21"/>
          <p:cNvSpPr/>
          <p:nvPr/>
        </p:nvSpPr>
        <p:spPr>
          <a:xfrm>
            <a:off x="3007200" y="681373"/>
            <a:ext cx="1373100" cy="389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¿Qué es una librería?</a:t>
            </a:r>
            <a:endParaRPr b="0" i="0" sz="1100" u="none" cap="none" strike="noStrike">
              <a:solidFill>
                <a:srgbClr val="222222"/>
              </a:solidFill>
              <a:latin typeface="Helvetica Neue"/>
              <a:ea typeface="Helvetica Neue"/>
              <a:cs typeface="Helvetica Neue"/>
              <a:sym typeface="Helvetica Neue"/>
            </a:endParaRPr>
          </a:p>
        </p:txBody>
      </p:sp>
      <p:cxnSp>
        <p:nvCxnSpPr>
          <p:cNvPr id="114" name="Google Shape;114;p21"/>
          <p:cNvCxnSpPr/>
          <p:nvPr/>
        </p:nvCxnSpPr>
        <p:spPr>
          <a:xfrm>
            <a:off x="2157414" y="921443"/>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15" name="Google Shape;115;p21"/>
          <p:cNvSpPr/>
          <p:nvPr/>
        </p:nvSpPr>
        <p:spPr>
          <a:xfrm>
            <a:off x="3007200" y="1163349"/>
            <a:ext cx="1373100" cy="389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¿Qué es un framework? </a:t>
            </a:r>
            <a:endParaRPr b="0" i="0" sz="1100" u="none" cap="none" strike="noStrike">
              <a:solidFill>
                <a:srgbClr val="222222"/>
              </a:solidFill>
              <a:latin typeface="Helvetica Neue"/>
              <a:ea typeface="Helvetica Neue"/>
              <a:cs typeface="Helvetica Neue"/>
              <a:sym typeface="Helvetica Neue"/>
            </a:endParaRPr>
          </a:p>
        </p:txBody>
      </p:sp>
      <p:cxnSp>
        <p:nvCxnSpPr>
          <p:cNvPr id="116" name="Google Shape;116;p21"/>
          <p:cNvCxnSpPr/>
          <p:nvPr/>
        </p:nvCxnSpPr>
        <p:spPr>
          <a:xfrm>
            <a:off x="2071388" y="1977400"/>
            <a:ext cx="958200" cy="0"/>
          </a:xfrm>
          <a:prstGeom prst="straightConnector1">
            <a:avLst/>
          </a:prstGeom>
          <a:noFill/>
          <a:ln cap="flat" cmpd="sng" w="9525">
            <a:solidFill>
              <a:srgbClr val="CCCCCC"/>
            </a:solidFill>
            <a:prstDash val="solid"/>
            <a:round/>
            <a:headEnd len="med" w="med" type="oval"/>
            <a:tailEnd len="med" w="med" type="oval"/>
          </a:ln>
        </p:spPr>
      </p:cxnSp>
      <p:sp>
        <p:nvSpPr>
          <p:cNvPr id="117" name="Google Shape;117;p21"/>
          <p:cNvSpPr/>
          <p:nvPr/>
        </p:nvSpPr>
        <p:spPr>
          <a:xfrm>
            <a:off x="3007195" y="1820521"/>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¿Cómo funciona?</a:t>
            </a:r>
            <a:endParaRPr b="0" i="0" sz="1100" u="none" cap="none" strike="noStrike">
              <a:solidFill>
                <a:srgbClr val="222222"/>
              </a:solidFill>
              <a:latin typeface="Helvetica Neue"/>
              <a:ea typeface="Helvetica Neue"/>
              <a:cs typeface="Helvetica Neue"/>
              <a:sym typeface="Helvetica Neue"/>
            </a:endParaRPr>
          </a:p>
        </p:txBody>
      </p:sp>
      <p:cxnSp>
        <p:nvCxnSpPr>
          <p:cNvPr id="118" name="Google Shape;118;p21"/>
          <p:cNvCxnSpPr/>
          <p:nvPr/>
        </p:nvCxnSpPr>
        <p:spPr>
          <a:xfrm>
            <a:off x="2157401" y="1969980"/>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19" name="Google Shape;119;p21"/>
          <p:cNvSpPr/>
          <p:nvPr/>
        </p:nvSpPr>
        <p:spPr>
          <a:xfrm>
            <a:off x="3007195" y="2211891"/>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¿Qué es?</a:t>
            </a:r>
            <a:endParaRPr b="0" i="0" sz="1100" u="none" cap="none" strike="noStrike">
              <a:solidFill>
                <a:srgbClr val="222222"/>
              </a:solidFill>
              <a:latin typeface="Helvetica Neue"/>
              <a:ea typeface="Helvetica Neue"/>
              <a:cs typeface="Helvetica Neue"/>
              <a:sym typeface="Helvetica Neue"/>
            </a:endParaRPr>
          </a:p>
        </p:txBody>
      </p:sp>
      <p:cxnSp>
        <p:nvCxnSpPr>
          <p:cNvPr id="120" name="Google Shape;120;p21"/>
          <p:cNvCxnSpPr>
            <a:endCxn id="121" idx="1"/>
          </p:cNvCxnSpPr>
          <p:nvPr/>
        </p:nvCxnSpPr>
        <p:spPr>
          <a:xfrm>
            <a:off x="2161607" y="1964264"/>
            <a:ext cx="855300" cy="788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21" name="Google Shape;121;p21"/>
          <p:cNvSpPr/>
          <p:nvPr/>
        </p:nvSpPr>
        <p:spPr>
          <a:xfrm>
            <a:off x="3016907" y="2603264"/>
            <a:ext cx="13617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Instalación</a:t>
            </a:r>
            <a:endParaRPr b="0" i="0" sz="1100" u="none" cap="none" strike="noStrike">
              <a:solidFill>
                <a:srgbClr val="222222"/>
              </a:solidFill>
              <a:latin typeface="Helvetica Neue"/>
              <a:ea typeface="Helvetica Neue"/>
              <a:cs typeface="Helvetica Neue"/>
              <a:sym typeface="Helvetica Neue"/>
            </a:endParaRPr>
          </a:p>
        </p:txBody>
      </p:sp>
      <p:cxnSp>
        <p:nvCxnSpPr>
          <p:cNvPr id="122" name="Google Shape;122;p21"/>
          <p:cNvCxnSpPr/>
          <p:nvPr/>
        </p:nvCxnSpPr>
        <p:spPr>
          <a:xfrm>
            <a:off x="4372225" y="2368775"/>
            <a:ext cx="958200" cy="0"/>
          </a:xfrm>
          <a:prstGeom prst="straightConnector1">
            <a:avLst/>
          </a:prstGeom>
          <a:noFill/>
          <a:ln cap="flat" cmpd="sng" w="9525">
            <a:solidFill>
              <a:srgbClr val="CCCCCC"/>
            </a:solidFill>
            <a:prstDash val="solid"/>
            <a:round/>
            <a:headEnd len="med" w="med" type="oval"/>
            <a:tailEnd len="med" w="med" type="oval"/>
          </a:ln>
        </p:spPr>
      </p:cxnSp>
      <p:sp>
        <p:nvSpPr>
          <p:cNvPr id="123" name="Google Shape;123;p21"/>
          <p:cNvSpPr/>
          <p:nvPr/>
        </p:nvSpPr>
        <p:spPr>
          <a:xfrm>
            <a:off x="5308033" y="2211896"/>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Ventajas</a:t>
            </a:r>
            <a:endParaRPr b="0" i="0" sz="1100" u="none" cap="none" strike="noStrike">
              <a:solidFill>
                <a:srgbClr val="222222"/>
              </a:solidFill>
              <a:latin typeface="Helvetica Neue"/>
              <a:ea typeface="Helvetica Neue"/>
              <a:cs typeface="Helvetica Neue"/>
              <a:sym typeface="Helvetica Neue"/>
            </a:endParaRPr>
          </a:p>
        </p:txBody>
      </p:sp>
      <p:cxnSp>
        <p:nvCxnSpPr>
          <p:cNvPr id="124" name="Google Shape;124;p21"/>
          <p:cNvCxnSpPr/>
          <p:nvPr/>
        </p:nvCxnSpPr>
        <p:spPr>
          <a:xfrm>
            <a:off x="4458239" y="2361355"/>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25" name="Google Shape;125;p21"/>
          <p:cNvSpPr/>
          <p:nvPr/>
        </p:nvSpPr>
        <p:spPr>
          <a:xfrm>
            <a:off x="5308033" y="2603266"/>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Desventajas</a:t>
            </a:r>
            <a:endParaRPr b="0" i="0" sz="1100" u="none" cap="none" strike="noStrike">
              <a:solidFill>
                <a:srgbClr val="222222"/>
              </a:solidFill>
              <a:latin typeface="Helvetica Neue"/>
              <a:ea typeface="Helvetica Neue"/>
              <a:cs typeface="Helvetica Neue"/>
              <a:sym typeface="Helvetica Neue"/>
            </a:endParaRPr>
          </a:p>
        </p:txBody>
      </p:sp>
      <p:cxnSp>
        <p:nvCxnSpPr>
          <p:cNvPr id="126" name="Google Shape;126;p21"/>
          <p:cNvCxnSpPr/>
          <p:nvPr/>
        </p:nvCxnSpPr>
        <p:spPr>
          <a:xfrm>
            <a:off x="1358425" y="2314841"/>
            <a:ext cx="0" cy="467400"/>
          </a:xfrm>
          <a:prstGeom prst="straightConnector1">
            <a:avLst/>
          </a:prstGeom>
          <a:noFill/>
          <a:ln cap="flat" cmpd="sng" w="9525">
            <a:solidFill>
              <a:srgbClr val="CCCCCC"/>
            </a:solidFill>
            <a:prstDash val="solid"/>
            <a:round/>
            <a:headEnd len="med" w="med" type="oval"/>
            <a:tailEnd len="med" w="med" type="oval"/>
          </a:ln>
        </p:spPr>
      </p:cxnSp>
      <p:sp>
        <p:nvSpPr>
          <p:cNvPr id="127" name="Google Shape;127;p21"/>
          <p:cNvSpPr/>
          <p:nvPr/>
        </p:nvSpPr>
        <p:spPr>
          <a:xfrm>
            <a:off x="618500" y="28096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FFFFFF"/>
                </a:solidFill>
                <a:latin typeface="Helvetica Neue"/>
                <a:ea typeface="Helvetica Neue"/>
                <a:cs typeface="Helvetica Neue"/>
                <a:sym typeface="Helvetica Neue"/>
              </a:rPr>
              <a:t>Estructura de Boostrap</a:t>
            </a:r>
            <a:endParaRPr sz="1100">
              <a:solidFill>
                <a:srgbClr val="FFFFFF"/>
              </a:solidFill>
              <a:latin typeface="Helvetica Neue"/>
              <a:ea typeface="Helvetica Neue"/>
              <a:cs typeface="Helvetica Neue"/>
              <a:sym typeface="Helvetica Neue"/>
            </a:endParaRPr>
          </a:p>
        </p:txBody>
      </p:sp>
      <p:cxnSp>
        <p:nvCxnSpPr>
          <p:cNvPr id="128" name="Google Shape;128;p21"/>
          <p:cNvCxnSpPr/>
          <p:nvPr/>
        </p:nvCxnSpPr>
        <p:spPr>
          <a:xfrm>
            <a:off x="2087550" y="5315338"/>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129" name="Google Shape;129;p21"/>
          <p:cNvCxnSpPr/>
          <p:nvPr/>
        </p:nvCxnSpPr>
        <p:spPr>
          <a:xfrm>
            <a:off x="2071388" y="3133763"/>
            <a:ext cx="958200" cy="0"/>
          </a:xfrm>
          <a:prstGeom prst="straightConnector1">
            <a:avLst/>
          </a:prstGeom>
          <a:noFill/>
          <a:ln cap="flat" cmpd="sng" w="9525">
            <a:solidFill>
              <a:srgbClr val="CCCCCC"/>
            </a:solidFill>
            <a:prstDash val="solid"/>
            <a:round/>
            <a:headEnd len="med" w="med" type="oval"/>
            <a:tailEnd len="med" w="med" type="oval"/>
          </a:ln>
        </p:spPr>
      </p:cxnSp>
      <p:sp>
        <p:nvSpPr>
          <p:cNvPr id="130" name="Google Shape;130;p21"/>
          <p:cNvSpPr/>
          <p:nvPr/>
        </p:nvSpPr>
        <p:spPr>
          <a:xfrm>
            <a:off x="3007195" y="2976884"/>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Tipografía</a:t>
            </a:r>
            <a:endParaRPr b="0" i="0" sz="1100" u="none" cap="none" strike="noStrike">
              <a:solidFill>
                <a:srgbClr val="222222"/>
              </a:solidFill>
              <a:latin typeface="Helvetica Neue"/>
              <a:ea typeface="Helvetica Neue"/>
              <a:cs typeface="Helvetica Neue"/>
              <a:sym typeface="Helvetica Neue"/>
            </a:endParaRPr>
          </a:p>
        </p:txBody>
      </p:sp>
      <p:cxnSp>
        <p:nvCxnSpPr>
          <p:cNvPr id="131" name="Google Shape;131;p21"/>
          <p:cNvCxnSpPr/>
          <p:nvPr/>
        </p:nvCxnSpPr>
        <p:spPr>
          <a:xfrm>
            <a:off x="2157401" y="3126343"/>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32" name="Google Shape;132;p21"/>
          <p:cNvSpPr/>
          <p:nvPr/>
        </p:nvSpPr>
        <p:spPr>
          <a:xfrm>
            <a:off x="3007195" y="3368253"/>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Contenedores</a:t>
            </a:r>
            <a:endParaRPr b="0" i="0" sz="1100" u="none" cap="none" strike="noStrike">
              <a:solidFill>
                <a:srgbClr val="222222"/>
              </a:solidFill>
              <a:latin typeface="Helvetica Neue"/>
              <a:ea typeface="Helvetica Neue"/>
              <a:cs typeface="Helvetica Neue"/>
              <a:sym typeface="Helvetica Neue"/>
            </a:endParaRPr>
          </a:p>
        </p:txBody>
      </p:sp>
      <p:cxnSp>
        <p:nvCxnSpPr>
          <p:cNvPr id="133" name="Google Shape;133;p21"/>
          <p:cNvCxnSpPr>
            <a:endCxn id="134" idx="1"/>
          </p:cNvCxnSpPr>
          <p:nvPr/>
        </p:nvCxnSpPr>
        <p:spPr>
          <a:xfrm>
            <a:off x="2161607" y="3120626"/>
            <a:ext cx="855300" cy="788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34" name="Google Shape;134;p21"/>
          <p:cNvSpPr/>
          <p:nvPr/>
        </p:nvSpPr>
        <p:spPr>
          <a:xfrm>
            <a:off x="3016907" y="3759626"/>
            <a:ext cx="13617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Sistema de grillas</a:t>
            </a:r>
            <a:endParaRPr b="0" i="0" sz="1100" u="none" cap="none" strike="noStrike">
              <a:solidFill>
                <a:srgbClr val="222222"/>
              </a:solidFill>
              <a:latin typeface="Helvetica Neue"/>
              <a:ea typeface="Helvetica Neue"/>
              <a:cs typeface="Helvetica Neue"/>
              <a:sym typeface="Helvetica Neue"/>
            </a:endParaRPr>
          </a:p>
        </p:txBody>
      </p:sp>
      <p:cxnSp>
        <p:nvCxnSpPr>
          <p:cNvPr id="135" name="Google Shape;135;p21"/>
          <p:cNvCxnSpPr>
            <a:stCxn id="127" idx="2"/>
          </p:cNvCxnSpPr>
          <p:nvPr/>
        </p:nvCxnSpPr>
        <p:spPr>
          <a:xfrm>
            <a:off x="1344950" y="3412075"/>
            <a:ext cx="0" cy="853800"/>
          </a:xfrm>
          <a:prstGeom prst="straightConnector1">
            <a:avLst/>
          </a:prstGeom>
          <a:noFill/>
          <a:ln cap="flat" cmpd="sng" w="9525">
            <a:solidFill>
              <a:srgbClr val="CCCCCC"/>
            </a:solidFill>
            <a:prstDash val="solid"/>
            <a:round/>
            <a:headEnd len="med" w="med" type="oval"/>
            <a:tailEnd len="med" w="med" type="oval"/>
          </a:ln>
        </p:spPr>
      </p:cxnSp>
      <p:sp>
        <p:nvSpPr>
          <p:cNvPr id="136" name="Google Shape;136;p21"/>
          <p:cNvSpPr/>
          <p:nvPr/>
        </p:nvSpPr>
        <p:spPr>
          <a:xfrm>
            <a:off x="618500" y="4290150"/>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FFFFFF"/>
                </a:solidFill>
                <a:latin typeface="Helvetica Neue"/>
                <a:ea typeface="Helvetica Neue"/>
                <a:cs typeface="Helvetica Neue"/>
                <a:sym typeface="Helvetica Neue"/>
              </a:rPr>
              <a:t>Componentes de Boostrap</a:t>
            </a:r>
            <a:endParaRPr sz="1100">
              <a:solidFill>
                <a:srgbClr val="FFFFFF"/>
              </a:solidFill>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0" name="Shape 140"/>
        <p:cNvGrpSpPr/>
        <p:nvPr/>
      </p:nvGrpSpPr>
      <p:grpSpPr>
        <a:xfrm>
          <a:off x="0" y="0"/>
          <a:ext cx="0" cy="0"/>
          <a:chOff x="0" y="0"/>
          <a:chExt cx="0" cy="0"/>
        </a:xfrm>
      </p:grpSpPr>
      <p:sp>
        <p:nvSpPr>
          <p:cNvPr id="141" name="Google Shape;141;p22"/>
          <p:cNvSpPr/>
          <p:nvPr/>
        </p:nvSpPr>
        <p:spPr>
          <a:xfrm>
            <a:off x="3609600" y="1202750"/>
            <a:ext cx="2157900" cy="31758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2"/>
          <p:cNvSpPr txBox="1"/>
          <p:nvPr/>
        </p:nvSpPr>
        <p:spPr>
          <a:xfrm>
            <a:off x="4100188" y="300328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MAQUETAR CON BOOTSTRAP</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43" name="Google Shape;143;p22"/>
          <p:cNvPicPr preferRelativeResize="0"/>
          <p:nvPr/>
        </p:nvPicPr>
        <p:blipFill rotWithShape="1">
          <a:blip r:embed="rId3">
            <a:alphaModFix/>
          </a:blip>
          <a:srcRect b="0" l="0" r="0" t="0"/>
          <a:stretch/>
        </p:blipFill>
        <p:spPr>
          <a:xfrm>
            <a:off x="3793038" y="3000638"/>
            <a:ext cx="307150" cy="307150"/>
          </a:xfrm>
          <a:prstGeom prst="rect">
            <a:avLst/>
          </a:prstGeom>
          <a:noFill/>
          <a:ln>
            <a:noFill/>
          </a:ln>
        </p:spPr>
      </p:pic>
      <p:sp>
        <p:nvSpPr>
          <p:cNvPr id="144" name="Google Shape;144;p22"/>
          <p:cNvSpPr/>
          <p:nvPr/>
        </p:nvSpPr>
        <p:spPr>
          <a:xfrm>
            <a:off x="12088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2"/>
          <p:cNvSpPr/>
          <p:nvPr/>
        </p:nvSpPr>
        <p:spPr>
          <a:xfrm>
            <a:off x="1395125" y="13242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6" name="Google Shape;146;p22"/>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147" name="Google Shape;147;p22"/>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2"/>
          <p:cNvSpPr txBox="1"/>
          <p:nvPr/>
        </p:nvSpPr>
        <p:spPr>
          <a:xfrm>
            <a:off x="14047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10</a:t>
            </a:r>
            <a:endParaRPr b="0" i="0" sz="1400" u="none" cap="none" strike="noStrike">
              <a:solidFill>
                <a:srgbClr val="000000"/>
              </a:solidFill>
              <a:latin typeface="Helvetica Neue"/>
              <a:ea typeface="Helvetica Neue"/>
              <a:cs typeface="Helvetica Neue"/>
              <a:sym typeface="Helvetica Neue"/>
            </a:endParaRPr>
          </a:p>
        </p:txBody>
      </p:sp>
      <p:cxnSp>
        <p:nvCxnSpPr>
          <p:cNvPr id="149" name="Google Shape;149;p22"/>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50" name="Google Shape;150;p22"/>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51" name="Google Shape;151;p22"/>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52" name="Google Shape;152;p22"/>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53" name="Google Shape;153;p22"/>
          <p:cNvPicPr preferRelativeResize="0"/>
          <p:nvPr/>
        </p:nvPicPr>
        <p:blipFill rotWithShape="1">
          <a:blip r:embed="rId5">
            <a:alphaModFix/>
          </a:blip>
          <a:srcRect b="0" l="0" r="0" t="0"/>
          <a:stretch/>
        </p:blipFill>
        <p:spPr>
          <a:xfrm>
            <a:off x="5276200" y="1391289"/>
            <a:ext cx="196500" cy="196500"/>
          </a:xfrm>
          <a:prstGeom prst="rect">
            <a:avLst/>
          </a:prstGeom>
          <a:noFill/>
          <a:ln>
            <a:noFill/>
          </a:ln>
        </p:spPr>
      </p:pic>
      <p:cxnSp>
        <p:nvCxnSpPr>
          <p:cNvPr id="154" name="Google Shape;154;p22"/>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55" name="Google Shape;155;p22"/>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56" name="Google Shape;156;p22"/>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57" name="Google Shape;157;p22"/>
          <p:cNvPicPr preferRelativeResize="0"/>
          <p:nvPr/>
        </p:nvPicPr>
        <p:blipFill rotWithShape="1">
          <a:blip r:embed="rId5">
            <a:alphaModFix/>
          </a:blip>
          <a:srcRect b="0" l="0" r="0" t="0"/>
          <a:stretch/>
        </p:blipFill>
        <p:spPr>
          <a:xfrm>
            <a:off x="2966250" y="1391289"/>
            <a:ext cx="196500" cy="196500"/>
          </a:xfrm>
          <a:prstGeom prst="rect">
            <a:avLst/>
          </a:prstGeom>
          <a:noFill/>
          <a:ln>
            <a:noFill/>
          </a:ln>
        </p:spPr>
      </p:pic>
      <p:sp>
        <p:nvSpPr>
          <p:cNvPr id="158" name="Google Shape;158;p22"/>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2"/>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2"/>
          <p:cNvSpPr txBox="1"/>
          <p:nvPr/>
        </p:nvSpPr>
        <p:spPr>
          <a:xfrm>
            <a:off x="39406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11</a:t>
            </a:r>
            <a:endParaRPr b="0" i="0" sz="1400" u="none" cap="none" strike="noStrike">
              <a:solidFill>
                <a:srgbClr val="000000"/>
              </a:solidFill>
              <a:latin typeface="Helvetica Neue"/>
              <a:ea typeface="Helvetica Neue"/>
              <a:cs typeface="Helvetica Neue"/>
              <a:sym typeface="Helvetica Neue"/>
            </a:endParaRPr>
          </a:p>
        </p:txBody>
      </p:sp>
      <p:cxnSp>
        <p:nvCxnSpPr>
          <p:cNvPr id="161" name="Google Shape;161;p22"/>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62" name="Google Shape;162;p22"/>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63" name="Google Shape;163;p22"/>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64" name="Google Shape;164;p22"/>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65" name="Google Shape;165;p22"/>
          <p:cNvPicPr preferRelativeResize="0"/>
          <p:nvPr/>
        </p:nvPicPr>
        <p:blipFill rotWithShape="1">
          <a:blip r:embed="rId5">
            <a:alphaModFix/>
          </a:blip>
          <a:srcRect b="0" l="0" r="0" t="0"/>
          <a:stretch/>
        </p:blipFill>
        <p:spPr>
          <a:xfrm>
            <a:off x="7733250" y="1391289"/>
            <a:ext cx="196500" cy="196500"/>
          </a:xfrm>
          <a:prstGeom prst="rect">
            <a:avLst/>
          </a:prstGeom>
          <a:noFill/>
          <a:ln>
            <a:noFill/>
          </a:ln>
        </p:spPr>
      </p:pic>
      <p:sp>
        <p:nvSpPr>
          <p:cNvPr id="166" name="Google Shape;166;p22"/>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167" name="Google Shape;167;p22"/>
          <p:cNvSpPr txBox="1"/>
          <p:nvPr/>
        </p:nvSpPr>
        <p:spPr>
          <a:xfrm>
            <a:off x="1420225" y="1776350"/>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s" sz="1100">
                <a:solidFill>
                  <a:schemeClr val="dk1"/>
                </a:solidFill>
                <a:latin typeface="Helvetica Neue"/>
                <a:ea typeface="Helvetica Neue"/>
                <a:cs typeface="Helvetica Neue"/>
                <a:sym typeface="Helvetica Neue"/>
              </a:rPr>
              <a:t>Github</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68" name="Google Shape;168;p22"/>
          <p:cNvSpPr txBox="1"/>
          <p:nvPr/>
        </p:nvSpPr>
        <p:spPr>
          <a:xfrm>
            <a:off x="1832200" y="244626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169" name="Google Shape;169;p22"/>
          <p:cNvPicPr preferRelativeResize="0"/>
          <p:nvPr/>
        </p:nvPicPr>
        <p:blipFill rotWithShape="1">
          <a:blip r:embed="rId6">
            <a:alphaModFix/>
          </a:blip>
          <a:srcRect b="0" l="0" r="0" t="0"/>
          <a:stretch/>
        </p:blipFill>
        <p:spPr>
          <a:xfrm>
            <a:off x="1496400" y="2465688"/>
            <a:ext cx="365625" cy="365625"/>
          </a:xfrm>
          <a:prstGeom prst="rect">
            <a:avLst/>
          </a:prstGeom>
          <a:noFill/>
          <a:ln>
            <a:noFill/>
          </a:ln>
        </p:spPr>
      </p:pic>
      <p:sp>
        <p:nvSpPr>
          <p:cNvPr id="170" name="Google Shape;170;p22"/>
          <p:cNvSpPr txBox="1"/>
          <p:nvPr/>
        </p:nvSpPr>
        <p:spPr>
          <a:xfrm>
            <a:off x="1882888" y="300328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GITHUB</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71" name="Google Shape;171;p22"/>
          <p:cNvPicPr preferRelativeResize="0"/>
          <p:nvPr/>
        </p:nvPicPr>
        <p:blipFill rotWithShape="1">
          <a:blip r:embed="rId3">
            <a:alphaModFix/>
          </a:blip>
          <a:srcRect b="0" l="0" r="0" t="0"/>
          <a:stretch/>
        </p:blipFill>
        <p:spPr>
          <a:xfrm>
            <a:off x="1575738" y="3000638"/>
            <a:ext cx="307150" cy="307150"/>
          </a:xfrm>
          <a:prstGeom prst="rect">
            <a:avLst/>
          </a:prstGeom>
          <a:noFill/>
          <a:ln>
            <a:noFill/>
          </a:ln>
        </p:spPr>
      </p:pic>
      <p:sp>
        <p:nvSpPr>
          <p:cNvPr id="172" name="Google Shape;172;p22"/>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12</a:t>
            </a:r>
            <a:endParaRPr b="0" i="0" sz="1400" u="none" cap="none" strike="noStrike">
              <a:solidFill>
                <a:srgbClr val="000000"/>
              </a:solidFill>
              <a:latin typeface="Helvetica Neue"/>
              <a:ea typeface="Helvetica Neue"/>
              <a:cs typeface="Helvetica Neue"/>
              <a:sym typeface="Helvetica Neue"/>
            </a:endParaRPr>
          </a:p>
        </p:txBody>
      </p:sp>
      <p:sp>
        <p:nvSpPr>
          <p:cNvPr id="173" name="Google Shape;173;p22"/>
          <p:cNvSpPr txBox="1"/>
          <p:nvPr/>
        </p:nvSpPr>
        <p:spPr>
          <a:xfrm>
            <a:off x="37356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s" sz="1100">
                <a:solidFill>
                  <a:schemeClr val="dk1"/>
                </a:solidFill>
                <a:latin typeface="Helvetica Neue"/>
                <a:ea typeface="Helvetica Neue"/>
                <a:cs typeface="Helvetica Neue"/>
                <a:sym typeface="Helvetica Neue"/>
              </a:rPr>
              <a:t>Frameworks CSS + Bootstrap</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74" name="Google Shape;174;p22"/>
          <p:cNvSpPr txBox="1"/>
          <p:nvPr/>
        </p:nvSpPr>
        <p:spPr>
          <a:xfrm>
            <a:off x="4147575" y="24308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175" name="Google Shape;175;p22"/>
          <p:cNvPicPr preferRelativeResize="0"/>
          <p:nvPr/>
        </p:nvPicPr>
        <p:blipFill rotWithShape="1">
          <a:blip r:embed="rId6">
            <a:alphaModFix/>
          </a:blip>
          <a:srcRect b="0" l="0" r="0" t="0"/>
          <a:stretch/>
        </p:blipFill>
        <p:spPr>
          <a:xfrm>
            <a:off x="3811775" y="2450300"/>
            <a:ext cx="365625" cy="365625"/>
          </a:xfrm>
          <a:prstGeom prst="rect">
            <a:avLst/>
          </a:prstGeom>
          <a:noFill/>
          <a:ln>
            <a:noFill/>
          </a:ln>
        </p:spPr>
      </p:pic>
      <p:sp>
        <p:nvSpPr>
          <p:cNvPr id="176" name="Google Shape;176;p22"/>
          <p:cNvSpPr txBox="1"/>
          <p:nvPr/>
        </p:nvSpPr>
        <p:spPr>
          <a:xfrm>
            <a:off x="4186988" y="34456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APLICANDO BOOTSTRAP</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
        <p:nvSpPr>
          <p:cNvPr id="177" name="Google Shape;177;p22"/>
          <p:cNvSpPr txBox="1"/>
          <p:nvPr/>
        </p:nvSpPr>
        <p:spPr>
          <a:xfrm>
            <a:off x="61740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s" sz="1100">
                <a:solidFill>
                  <a:schemeClr val="dk1"/>
                </a:solidFill>
                <a:latin typeface="Helvetica Neue"/>
                <a:ea typeface="Helvetica Neue"/>
                <a:cs typeface="Helvetica Neue"/>
                <a:sym typeface="Helvetica Neue"/>
              </a:rPr>
              <a:t>@media + pseudo clases</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78" name="Google Shape;178;p22"/>
          <p:cNvSpPr txBox="1"/>
          <p:nvPr/>
        </p:nvSpPr>
        <p:spPr>
          <a:xfrm>
            <a:off x="6585975" y="24308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179" name="Google Shape;179;p22"/>
          <p:cNvPicPr preferRelativeResize="0"/>
          <p:nvPr/>
        </p:nvPicPr>
        <p:blipFill rotWithShape="1">
          <a:blip r:embed="rId6">
            <a:alphaModFix/>
          </a:blip>
          <a:srcRect b="0" l="0" r="0" t="0"/>
          <a:stretch/>
        </p:blipFill>
        <p:spPr>
          <a:xfrm>
            <a:off x="6250175" y="2450300"/>
            <a:ext cx="365625" cy="365625"/>
          </a:xfrm>
          <a:prstGeom prst="rect">
            <a:avLst/>
          </a:prstGeom>
          <a:noFill/>
          <a:ln>
            <a:noFill/>
          </a:ln>
        </p:spPr>
      </p:pic>
      <p:pic>
        <p:nvPicPr>
          <p:cNvPr id="180" name="Google Shape;180;p22"/>
          <p:cNvPicPr preferRelativeResize="0"/>
          <p:nvPr/>
        </p:nvPicPr>
        <p:blipFill>
          <a:blip r:embed="rId7">
            <a:alphaModFix/>
          </a:blip>
          <a:stretch>
            <a:fillRect/>
          </a:stretch>
        </p:blipFill>
        <p:spPr>
          <a:xfrm>
            <a:off x="3800500" y="3429138"/>
            <a:ext cx="365625" cy="365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84" name="Shape 184"/>
        <p:cNvGrpSpPr/>
        <p:nvPr/>
      </p:nvGrpSpPr>
      <p:grpSpPr>
        <a:xfrm>
          <a:off x="0" y="0"/>
          <a:ext cx="0" cy="0"/>
          <a:chOff x="0" y="0"/>
          <a:chExt cx="0" cy="0"/>
        </a:xfrm>
      </p:grpSpPr>
      <p:sp>
        <p:nvSpPr>
          <p:cNvPr id="185" name="Google Shape;185;p23"/>
          <p:cNvSpPr txBox="1"/>
          <p:nvPr/>
        </p:nvSpPr>
        <p:spPr>
          <a:xfrm>
            <a:off x="809550" y="1644375"/>
            <a:ext cx="75249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s" sz="4000">
                <a:latin typeface="Anton"/>
                <a:ea typeface="Anton"/>
                <a:cs typeface="Anton"/>
                <a:sym typeface="Anton"/>
              </a:rPr>
              <a:t>GUIÓN DE LA CLASE</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lang="es" sz="1800">
                <a:latin typeface="Helvetica Neue Light"/>
                <a:ea typeface="Helvetica Neue Light"/>
                <a:cs typeface="Helvetica Neue Light"/>
                <a:sym typeface="Helvetica Neue Light"/>
              </a:rPr>
              <a:t>Accede al material complementario </a:t>
            </a:r>
            <a:r>
              <a:rPr lang="es" sz="1800" u="sng">
                <a:solidFill>
                  <a:schemeClr val="hlink"/>
                </a:solidFill>
                <a:latin typeface="Helvetica Neue Light"/>
                <a:ea typeface="Helvetica Neue Light"/>
                <a:cs typeface="Helvetica Neue Light"/>
                <a:sym typeface="Helvetica Neue Light"/>
                <a:hlinkClick r:id="rId3"/>
              </a:rPr>
              <a:t>aquí</a:t>
            </a:r>
            <a:r>
              <a:rPr lang="es" sz="1800">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86" name="Google Shape;186;p23"/>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pic>
        <p:nvPicPr>
          <p:cNvPr id="187" name="Google Shape;187;p23"/>
          <p:cNvPicPr preferRelativeResize="0"/>
          <p:nvPr/>
        </p:nvPicPr>
        <p:blipFill rotWithShape="1">
          <a:blip r:embed="rId5">
            <a:alphaModFix/>
          </a:blip>
          <a:srcRect b="0" l="0" r="0" t="0"/>
          <a:stretch/>
        </p:blipFill>
        <p:spPr>
          <a:xfrm>
            <a:off x="4019563" y="559900"/>
            <a:ext cx="1186525" cy="1186525"/>
          </a:xfrm>
          <a:prstGeom prst="rect">
            <a:avLst/>
          </a:prstGeom>
          <a:noFill/>
          <a:ln>
            <a:noFill/>
          </a:ln>
        </p:spPr>
      </p:pic>
      <p:pic>
        <p:nvPicPr>
          <p:cNvPr id="188" name="Google Shape;188;p23"/>
          <p:cNvPicPr preferRelativeResize="0"/>
          <p:nvPr/>
        </p:nvPicPr>
        <p:blipFill>
          <a:blip r:embed="rId6">
            <a:alphaModFix/>
          </a:blip>
          <a:stretch>
            <a:fillRect/>
          </a:stretch>
        </p:blipFill>
        <p:spPr>
          <a:xfrm>
            <a:off x="3204562" y="2703725"/>
            <a:ext cx="2734874" cy="2085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